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8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5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36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04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28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50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16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7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551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481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54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4127-6BDC-443B-886F-E94A0E9D6983}" type="datetimeFigureOut">
              <a:rPr lang="da-DK" smtClean="0"/>
              <a:t>17-09-2021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E131-63F5-48EC-A2D2-43923E8E16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blivhoert.kk.dk/hoering/godsbaneterrae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ivhoert.kk.dk/hoering/godsbaneterrae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8C2AE-D3A7-4D38-9001-990910EC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KBH" panose="00000500000000000000" pitchFamily="2" charset="0"/>
              </a:rPr>
              <a:t>Vesterbro Lokaludvalg</a:t>
            </a:r>
            <a:br>
              <a:rPr lang="da-DK" dirty="0">
                <a:latin typeface="KBH" panose="00000500000000000000" pitchFamily="2" charset="0"/>
              </a:rPr>
            </a:br>
            <a:br>
              <a:rPr lang="da-DK" dirty="0">
                <a:latin typeface="KBH" panose="00000500000000000000" pitchFamily="2" charset="0"/>
              </a:rPr>
            </a:br>
            <a:r>
              <a:rPr lang="da-DK" dirty="0">
                <a:latin typeface="KBH" panose="00000500000000000000" pitchFamily="2" charset="0"/>
              </a:rPr>
              <a:t>Borgermøde om arealet ved Otto Busses Vej: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7A3DF-576C-4B94-AE43-B7778313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2184"/>
            <a:ext cx="9144000" cy="2387600"/>
          </a:xfrm>
        </p:spPr>
        <p:txBody>
          <a:bodyPr>
            <a:normAutofit lnSpcReduction="10000"/>
          </a:bodyPr>
          <a:lstStyle/>
          <a:p>
            <a:r>
              <a:rPr lang="da-DK" b="0" i="0" dirty="0">
                <a:solidFill>
                  <a:srgbClr val="444444"/>
                </a:solidFill>
                <a:effectLst/>
                <a:latin typeface="KBH" panose="00000500000000000000" pitchFamily="2" charset="0"/>
              </a:rPr>
              <a:t>Forudgående høring om kommuneplantillæg for Godsbaneterrænet på Vesterbro.</a:t>
            </a:r>
          </a:p>
          <a:p>
            <a:pPr marL="342900" indent="-342900">
              <a:buFontTx/>
              <a:buChar char="-"/>
            </a:pPr>
            <a:r>
              <a:rPr lang="da-DK" b="0" i="0" dirty="0">
                <a:solidFill>
                  <a:srgbClr val="444444"/>
                </a:solidFill>
                <a:effectLst/>
                <a:latin typeface="KBH" panose="00000500000000000000" pitchFamily="2" charset="0"/>
              </a:rPr>
              <a:t>indkaldelse af idéer og kommentarer</a:t>
            </a:r>
          </a:p>
          <a:p>
            <a:pPr marL="342900" indent="-342900">
              <a:buFontTx/>
              <a:buChar char="-"/>
            </a:pPr>
            <a:endParaRPr lang="da-DK" b="0" i="0" dirty="0">
              <a:solidFill>
                <a:srgbClr val="444444"/>
              </a:solidFill>
              <a:effectLst/>
              <a:latin typeface="KBH" panose="00000500000000000000" pitchFamily="2" charset="0"/>
            </a:endParaRPr>
          </a:p>
          <a:p>
            <a:r>
              <a:rPr lang="da-DK" dirty="0">
                <a:latin typeface="KBH" panose="00000500000000000000" pitchFamily="2" charset="0"/>
                <a:hlinkClick r:id="rId2"/>
              </a:rPr>
              <a:t>https://blivhoert.kk.dk/hoering/godsbaneterraenet</a:t>
            </a:r>
            <a:endParaRPr lang="da-DK" dirty="0">
              <a:latin typeface="KBH" panose="00000500000000000000" pitchFamily="2" charset="0"/>
            </a:endParaRPr>
          </a:p>
          <a:p>
            <a:r>
              <a:rPr lang="da-DK" dirty="0">
                <a:latin typeface="KBH" panose="00000500000000000000" pitchFamily="2" charset="0"/>
              </a:rPr>
              <a:t>Frist for høringssvar: 30. august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C49F554-3FCD-4FC6-A988-F4E65C306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DBD445A-2854-48BF-8115-032AE6FBA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6" y="76200"/>
            <a:ext cx="917143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B22968DD-362D-4CF6-8172-06B9C433665C}"/>
              </a:ext>
            </a:extLst>
          </p:cNvPr>
          <p:cNvSpPr txBox="1">
            <a:spLocks/>
          </p:cNvSpPr>
          <p:nvPr/>
        </p:nvSpPr>
        <p:spPr>
          <a:xfrm>
            <a:off x="1524000" y="689317"/>
            <a:ext cx="9144000" cy="5500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latin typeface="KBH" panose="00000500000000000000" pitchFamily="2" charset="0"/>
            </a:endParaRP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D7C86D6-CEB5-4277-B39F-A0F406919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68462"/>
              </p:ext>
            </p:extLst>
          </p:nvPr>
        </p:nvGraphicFramePr>
        <p:xfrm>
          <a:off x="1708443" y="1702192"/>
          <a:ext cx="8128000" cy="16177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3987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54838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53917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0083236"/>
                    </a:ext>
                  </a:extLst>
                </a:gridCol>
              </a:tblGrid>
              <a:tr h="539261">
                <a:tc>
                  <a:txBody>
                    <a:bodyPr/>
                    <a:lstStyle/>
                    <a:p>
                      <a:r>
                        <a:rPr lang="da-DK" dirty="0"/>
                        <a:t>Vesterbro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82901"/>
                  </a:ext>
                </a:extLst>
              </a:tr>
              <a:tr h="539261">
                <a:tc>
                  <a:txBody>
                    <a:bodyPr/>
                    <a:lstStyle/>
                    <a:p>
                      <a:r>
                        <a:rPr lang="da-DK" dirty="0"/>
                        <a:t>Husstande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20.965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? 30.000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72116"/>
                  </a:ext>
                </a:extLst>
              </a:tr>
              <a:tr h="539261">
                <a:tc>
                  <a:txBody>
                    <a:bodyPr/>
                    <a:lstStyle/>
                    <a:p>
                      <a:r>
                        <a:rPr lang="da-DK" dirty="0"/>
                        <a:t>Beboere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32.939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43.891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63.244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1525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85B1864-7945-4999-923A-88E978719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43023"/>
              </p:ext>
            </p:extLst>
          </p:nvPr>
        </p:nvGraphicFramePr>
        <p:xfrm>
          <a:off x="1708443" y="3733800"/>
          <a:ext cx="8128000" cy="14220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3987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54838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53917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0083236"/>
                    </a:ext>
                  </a:extLst>
                </a:gridCol>
              </a:tblGrid>
              <a:tr h="474003">
                <a:tc>
                  <a:txBody>
                    <a:bodyPr/>
                    <a:lstStyle/>
                    <a:p>
                      <a:r>
                        <a:rPr lang="da-DK" dirty="0"/>
                        <a:t>Sydhavnen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82901"/>
                  </a:ext>
                </a:extLst>
              </a:tr>
              <a:tr h="474003">
                <a:tc>
                  <a:txBody>
                    <a:bodyPr/>
                    <a:lstStyle/>
                    <a:p>
                      <a:r>
                        <a:rPr lang="da-DK" dirty="0"/>
                        <a:t>Husstande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9.794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16.897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? 25.000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72116"/>
                  </a:ext>
                </a:extLst>
              </a:tr>
              <a:tr h="474003">
                <a:tc>
                  <a:txBody>
                    <a:bodyPr/>
                    <a:lstStyle/>
                    <a:p>
                      <a:r>
                        <a:rPr lang="da-DK" dirty="0"/>
                        <a:t>Beboere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14.694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31.275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47.385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58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268CD8-B7E4-4469-A0CD-9672DD1CF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0" t="15758" r="11308" b="5500"/>
          <a:stretch/>
        </p:blipFill>
        <p:spPr>
          <a:xfrm>
            <a:off x="2402209" y="346763"/>
            <a:ext cx="8856984" cy="597666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D7322D8-1357-4124-AA94-0572D63E8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64" y="5005289"/>
            <a:ext cx="1605334" cy="1655763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879FF9C-B07A-4736-BDA6-9D21ED4B0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35681"/>
              </p:ext>
            </p:extLst>
          </p:nvPr>
        </p:nvGraphicFramePr>
        <p:xfrm>
          <a:off x="583028" y="4663440"/>
          <a:ext cx="3004234" cy="16177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2117">
                  <a:extLst>
                    <a:ext uri="{9D8B030D-6E8A-4147-A177-3AD203B41FA5}">
                      <a16:colId xmlns:a16="http://schemas.microsoft.com/office/drawing/2014/main" val="2983987777"/>
                    </a:ext>
                  </a:extLst>
                </a:gridCol>
                <a:gridCol w="1502117">
                  <a:extLst>
                    <a:ext uri="{9D8B030D-6E8A-4147-A177-3AD203B41FA5}">
                      <a16:colId xmlns:a16="http://schemas.microsoft.com/office/drawing/2014/main" val="2954838004"/>
                    </a:ext>
                  </a:extLst>
                </a:gridCol>
              </a:tblGrid>
              <a:tr h="539261">
                <a:tc>
                  <a:txBody>
                    <a:bodyPr/>
                    <a:lstStyle/>
                    <a:p>
                      <a:r>
                        <a:rPr lang="da-DK" dirty="0"/>
                        <a:t>Carlsberg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forventet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682901"/>
                  </a:ext>
                </a:extLst>
              </a:tr>
              <a:tr h="539261">
                <a:tc>
                  <a:txBody>
                    <a:bodyPr/>
                    <a:lstStyle/>
                    <a:p>
                      <a:r>
                        <a:rPr lang="da-DK" dirty="0"/>
                        <a:t>Husstande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72116"/>
                  </a:ext>
                </a:extLst>
              </a:tr>
              <a:tr h="539261">
                <a:tc>
                  <a:txBody>
                    <a:bodyPr/>
                    <a:lstStyle/>
                    <a:p>
                      <a:r>
                        <a:rPr lang="da-DK" dirty="0"/>
                        <a:t>Beboere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1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74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E02C3C-2842-4108-B628-3AC8169AE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15981" r="31888" b="5900"/>
          <a:stretch/>
        </p:blipFill>
        <p:spPr>
          <a:xfrm>
            <a:off x="2411760" y="41048"/>
            <a:ext cx="4824536" cy="6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4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grpSp>
        <p:nvGrpSpPr>
          <p:cNvPr id="5" name="Gruppe 10">
            <a:extLst>
              <a:ext uri="{FF2B5EF4-FFF2-40B4-BE49-F238E27FC236}">
                <a16:creationId xmlns:a16="http://schemas.microsoft.com/office/drawing/2014/main" id="{EBE3B1DF-96A1-4DD4-B65F-E289A0A51C84}"/>
              </a:ext>
            </a:extLst>
          </p:cNvPr>
          <p:cNvGrpSpPr/>
          <p:nvPr/>
        </p:nvGrpSpPr>
        <p:grpSpPr>
          <a:xfrm>
            <a:off x="1858574" y="495898"/>
            <a:ext cx="7510507" cy="5866203"/>
            <a:chOff x="707394" y="1554681"/>
            <a:chExt cx="6568621" cy="4677281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B730F7FD-F5CD-43B2-BA6B-01B30045B06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7394" y="1554681"/>
              <a:ext cx="6568621" cy="4677281"/>
            </a:xfrm>
            <a:prstGeom prst="rect">
              <a:avLst/>
            </a:prstGeom>
          </p:spPr>
        </p:pic>
        <p:cxnSp>
          <p:nvCxnSpPr>
            <p:cNvPr id="7" name="Lige forbindelse 35">
              <a:extLst>
                <a:ext uri="{FF2B5EF4-FFF2-40B4-BE49-F238E27FC236}">
                  <a16:creationId xmlns:a16="http://schemas.microsoft.com/office/drawing/2014/main" id="{326F0748-D7E8-4A19-A0AB-72BE205CF3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2464" y="1604600"/>
              <a:ext cx="1268200" cy="10967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e 9">
              <a:extLst>
                <a:ext uri="{FF2B5EF4-FFF2-40B4-BE49-F238E27FC236}">
                  <a16:creationId xmlns:a16="http://schemas.microsoft.com/office/drawing/2014/main" id="{283BAE79-D558-4098-B3A7-F363A945A4A7}"/>
                </a:ext>
              </a:extLst>
            </p:cNvPr>
            <p:cNvGrpSpPr/>
            <p:nvPr/>
          </p:nvGrpSpPr>
          <p:grpSpPr>
            <a:xfrm>
              <a:off x="1320669" y="1611726"/>
              <a:ext cx="4841610" cy="4007213"/>
              <a:chOff x="1320669" y="1611726"/>
              <a:chExt cx="4841610" cy="4007213"/>
            </a:xfrm>
          </p:grpSpPr>
          <p:cxnSp>
            <p:nvCxnSpPr>
              <p:cNvPr id="10" name="Lige forbindelse 15">
                <a:extLst>
                  <a:ext uri="{FF2B5EF4-FFF2-40B4-BE49-F238E27FC236}">
                    <a16:creationId xmlns:a16="http://schemas.microsoft.com/office/drawing/2014/main" id="{1FC3A625-DBC6-43D9-8D55-E18822F925C8}"/>
                  </a:ext>
                </a:extLst>
              </p:cNvPr>
              <p:cNvCxnSpPr/>
              <p:nvPr/>
            </p:nvCxnSpPr>
            <p:spPr>
              <a:xfrm flipH="1" flipV="1">
                <a:off x="2233309" y="3183918"/>
                <a:ext cx="344557" cy="188843"/>
              </a:xfrm>
              <a:prstGeom prst="line">
                <a:avLst/>
              </a:prstGeom>
              <a:ln w="28575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Lige forbindelse 17">
                <a:extLst>
                  <a:ext uri="{FF2B5EF4-FFF2-40B4-BE49-F238E27FC236}">
                    <a16:creationId xmlns:a16="http://schemas.microsoft.com/office/drawing/2014/main" id="{541B652D-65AE-4AD7-96DF-BD7EF1B40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323" y="2418624"/>
                <a:ext cx="132172" cy="7652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9">
                <a:extLst>
                  <a:ext uri="{FF2B5EF4-FFF2-40B4-BE49-F238E27FC236}">
                    <a16:creationId xmlns:a16="http://schemas.microsoft.com/office/drawing/2014/main" id="{A23B179A-2325-46AB-BEF1-1F4769E324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0669" y="2261065"/>
                <a:ext cx="1042752" cy="1575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Lige forbindelse 27">
                <a:extLst>
                  <a:ext uri="{FF2B5EF4-FFF2-40B4-BE49-F238E27FC236}">
                    <a16:creationId xmlns:a16="http://schemas.microsoft.com/office/drawing/2014/main" id="{ECCF23E0-C806-4528-9C54-71D109904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4670" y="3660073"/>
                <a:ext cx="182528" cy="2332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Lige forbindelse 32">
                <a:extLst>
                  <a:ext uri="{FF2B5EF4-FFF2-40B4-BE49-F238E27FC236}">
                    <a16:creationId xmlns:a16="http://schemas.microsoft.com/office/drawing/2014/main" id="{4A603A9E-C356-4548-8B59-C5F8DA7E11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2434" y="1611726"/>
                <a:ext cx="299270" cy="99729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Lige forbindelse 39">
                <a:extLst>
                  <a:ext uri="{FF2B5EF4-FFF2-40B4-BE49-F238E27FC236}">
                    <a16:creationId xmlns:a16="http://schemas.microsoft.com/office/drawing/2014/main" id="{C74539CB-0665-4927-9A37-091A01EB0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5091" y="5507450"/>
                <a:ext cx="349160" cy="1114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forbindelse 42">
                <a:extLst>
                  <a:ext uri="{FF2B5EF4-FFF2-40B4-BE49-F238E27FC236}">
                    <a16:creationId xmlns:a16="http://schemas.microsoft.com/office/drawing/2014/main" id="{FC3813F8-5019-4A52-BF4B-C32683893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5345" y="4775786"/>
                <a:ext cx="90773" cy="26525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Lige forbindelse 44">
                <a:extLst>
                  <a:ext uri="{FF2B5EF4-FFF2-40B4-BE49-F238E27FC236}">
                    <a16:creationId xmlns:a16="http://schemas.microsoft.com/office/drawing/2014/main" id="{9EC2A64B-CABD-462A-8A28-C67961418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2570" y="4375198"/>
                <a:ext cx="203257" cy="66584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46">
                <a:extLst>
                  <a:ext uri="{FF2B5EF4-FFF2-40B4-BE49-F238E27FC236}">
                    <a16:creationId xmlns:a16="http://schemas.microsoft.com/office/drawing/2014/main" id="{55B7054B-CEBC-47DD-90A8-38747C58B3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2563" y="3931064"/>
                <a:ext cx="43570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48">
                <a:extLst>
                  <a:ext uri="{FF2B5EF4-FFF2-40B4-BE49-F238E27FC236}">
                    <a16:creationId xmlns:a16="http://schemas.microsoft.com/office/drawing/2014/main" id="{86D97355-4DA2-44F4-A771-354AC879DD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8266" y="3931064"/>
                <a:ext cx="194013" cy="77705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50">
                <a:extLst>
                  <a:ext uri="{FF2B5EF4-FFF2-40B4-BE49-F238E27FC236}">
                    <a16:creationId xmlns:a16="http://schemas.microsoft.com/office/drawing/2014/main" id="{8D8681D2-CB8C-4C3C-A4F3-10BD222B2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5827" y="5055556"/>
                <a:ext cx="824953" cy="3872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52">
                <a:extLst>
                  <a:ext uri="{FF2B5EF4-FFF2-40B4-BE49-F238E27FC236}">
                    <a16:creationId xmlns:a16="http://schemas.microsoft.com/office/drawing/2014/main" id="{C1EC7BE7-8150-4B7A-AD94-E68E6B57D7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8635" y="4708121"/>
                <a:ext cx="333644" cy="7347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Lige forbindelse 54">
              <a:extLst>
                <a:ext uri="{FF2B5EF4-FFF2-40B4-BE49-F238E27FC236}">
                  <a16:creationId xmlns:a16="http://schemas.microsoft.com/office/drawing/2014/main" id="{51B5A1F7-53D9-4275-9144-43453D4CA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8867" y="5009379"/>
              <a:ext cx="1130906" cy="461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21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22DCDD7-265C-4DA8-8470-DED87B25B7F1}"/>
              </a:ext>
            </a:extLst>
          </p:cNvPr>
          <p:cNvSpPr txBox="1"/>
          <p:nvPr/>
        </p:nvSpPr>
        <p:spPr>
          <a:xfrm>
            <a:off x="1178167" y="797510"/>
            <a:ext cx="76422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Park </a:t>
            </a:r>
            <a:r>
              <a:rPr lang="da-DK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–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og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grønt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Rekreative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arealer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a-DK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–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herunder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fodboldbaner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Daginstitutioner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Skole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Grøn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struktur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Boliger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da-DK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–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størrelse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skæve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boliger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byggefællesskaber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Plejehjem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Overordnet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trafik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forbindelser</a:t>
            </a:r>
            <a:r>
              <a:rPr lang="en-US" sz="28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ud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Erhverv</a:t>
            </a:r>
            <a:endParaRPr lang="da-DK" sz="2800" dirty="0">
              <a:effectLst/>
              <a:latin typeface="KBH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1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3492B97-6359-4959-B83E-2E0E64A84FA7}"/>
              </a:ext>
            </a:extLst>
          </p:cNvPr>
          <p:cNvSpPr txBox="1"/>
          <p:nvPr/>
        </p:nvSpPr>
        <p:spPr>
          <a:xfrm>
            <a:off x="1041009" y="872682"/>
            <a:ext cx="8707902" cy="50167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57200" lvl="0" indent="-457200">
              <a:lnSpc>
                <a:spcPct val="150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da-DK" sz="24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Hvilke bygningstyper vil passe i det nye </a:t>
            </a:r>
            <a:r>
              <a:rPr lang="da-DK" sz="24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byområde</a:t>
            </a:r>
            <a:r>
              <a:rPr lang="da-DK" sz="24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og hvor kan eventuelle højhuse placeres i </a:t>
            </a:r>
            <a:r>
              <a:rPr lang="da-DK" sz="2400" dirty="0" err="1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området</a:t>
            </a:r>
            <a:r>
              <a:rPr lang="da-DK" sz="24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? </a:t>
            </a:r>
          </a:p>
          <a:p>
            <a:pPr marL="457200" lvl="0" indent="-457200">
              <a:lnSpc>
                <a:spcPct val="150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da-DK" sz="24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kan Godsbaneterrænets forbindelser med den omkringliggende by styrkes? </a:t>
            </a:r>
          </a:p>
          <a:p>
            <a:pPr marL="457200" lvl="0" indent="-457200">
              <a:lnSpc>
                <a:spcPct val="150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da-DK" sz="24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Hvor bør der planlægges for grønne arealer på Godsbane- terrænet og hvad skal de indeholde? </a:t>
            </a:r>
          </a:p>
          <a:p>
            <a:pPr marL="457200" lvl="0" indent="-457200">
              <a:lnSpc>
                <a:spcPct val="150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da-DK" sz="2400" dirty="0">
                <a:effectLst/>
                <a:latin typeface="KBH" panose="000005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Hvordan kombineres en bymæssig bebyggelsestæthed med ønsket om en særlig grøn og attraktiv bydel? </a:t>
            </a:r>
          </a:p>
        </p:txBody>
      </p:sp>
    </p:spTree>
    <p:extLst>
      <p:ext uri="{BB962C8B-B14F-4D97-AF65-F5344CB8AC3E}">
        <p14:creationId xmlns:p14="http://schemas.microsoft.com/office/powerpoint/2010/main" val="38251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318477-E0AD-4236-8707-2ED1BFE8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16" y="5061559"/>
            <a:ext cx="1605334" cy="165576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4B0D493-22AF-468E-9A3E-3F9313D9FDD2}"/>
              </a:ext>
            </a:extLst>
          </p:cNvPr>
          <p:cNvSpPr txBox="1"/>
          <p:nvPr/>
        </p:nvSpPr>
        <p:spPr>
          <a:xfrm>
            <a:off x="787791" y="970671"/>
            <a:ext cx="97348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b="0" i="0" dirty="0">
                <a:solidFill>
                  <a:srgbClr val="444444"/>
                </a:solidFill>
                <a:effectLst/>
                <a:latin typeface="KBH" panose="00000500000000000000" pitchFamily="2" charset="0"/>
              </a:rPr>
              <a:t>Forudgående høring om kommuneplantillæg for Godsbaneterrænet på Vesterbro.</a:t>
            </a:r>
          </a:p>
          <a:p>
            <a:pPr marL="457200" indent="-457200" algn="ctr">
              <a:buFontTx/>
              <a:buChar char="-"/>
            </a:pPr>
            <a:r>
              <a:rPr lang="da-DK" sz="2800" b="0" i="0" dirty="0">
                <a:solidFill>
                  <a:srgbClr val="444444"/>
                </a:solidFill>
                <a:effectLst/>
                <a:latin typeface="KBH" panose="00000500000000000000" pitchFamily="2" charset="0"/>
              </a:rPr>
              <a:t>indkaldelse af idéer og kommentarer</a:t>
            </a:r>
          </a:p>
          <a:p>
            <a:pPr marL="457200" indent="-457200" algn="ctr">
              <a:buFontTx/>
              <a:buChar char="-"/>
            </a:pPr>
            <a:endParaRPr lang="da-DK" sz="2800" b="0" i="0" dirty="0">
              <a:solidFill>
                <a:srgbClr val="444444"/>
              </a:solidFill>
              <a:effectLst/>
              <a:latin typeface="KBH" panose="00000500000000000000" pitchFamily="2" charset="0"/>
            </a:endParaRPr>
          </a:p>
          <a:p>
            <a:r>
              <a:rPr lang="da-DK" sz="2800" dirty="0">
                <a:latin typeface="KBH" panose="00000500000000000000" pitchFamily="2" charset="0"/>
                <a:hlinkClick r:id="rId3"/>
              </a:rPr>
              <a:t>https://blivhoert.kk.dk/hoering/godsbaneterraenet</a:t>
            </a:r>
            <a:endParaRPr lang="da-DK" sz="2800" dirty="0">
              <a:latin typeface="KBH" panose="00000500000000000000" pitchFamily="2" charset="0"/>
            </a:endParaRPr>
          </a:p>
          <a:p>
            <a:pPr algn="ctr"/>
            <a:r>
              <a:rPr lang="da-DK" sz="2800" dirty="0">
                <a:latin typeface="KBH" panose="00000500000000000000" pitchFamily="2" charset="0"/>
              </a:rPr>
              <a:t>Frist for høringssvar: 30. august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F5EFDEC-2E41-4DE8-BB71-469B26229CCA}"/>
              </a:ext>
            </a:extLst>
          </p:cNvPr>
          <p:cNvSpPr txBox="1"/>
          <p:nvPr/>
        </p:nvSpPr>
        <p:spPr>
          <a:xfrm>
            <a:off x="1756703" y="5210294"/>
            <a:ext cx="7797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dirty="0">
                <a:latin typeface="KBH" panose="00000500000000000000" pitchFamily="2" charset="0"/>
              </a:rPr>
              <a:t>Vesterbro Lokaludvalg</a:t>
            </a:r>
          </a:p>
        </p:txBody>
      </p:sp>
    </p:spTree>
    <p:extLst>
      <p:ext uri="{BB962C8B-B14F-4D97-AF65-F5344CB8AC3E}">
        <p14:creationId xmlns:p14="http://schemas.microsoft.com/office/powerpoint/2010/main" val="20767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202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KBH</vt:lpstr>
      <vt:lpstr>Wingdings</vt:lpstr>
      <vt:lpstr>Office Theme</vt:lpstr>
      <vt:lpstr>Vesterbro Lokaludvalg  Borgermøde om arealet ved Otto Busses Vej: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Vesterbro Lokaludvalg  Borgermøde om arealet ved Otto Busses Vej:</dc:title>
  <dc:creator>Julie Wolfsberg Oscilowski</dc:creator>
  <cp:lastModifiedBy>Julie Wolfsberg Oscilowski</cp:lastModifiedBy>
  <cp:revision>8</cp:revision>
  <dcterms:created xsi:type="dcterms:W3CDTF">2021-08-10T10:10:51Z</dcterms:created>
  <dcterms:modified xsi:type="dcterms:W3CDTF">2021-09-17T09:54:47Z</dcterms:modified>
</cp:coreProperties>
</file>