
<file path=[Content_Types].xml><?xml version="1.0" encoding="utf-8"?>
<Types xmlns="http://schemas.openxmlformats.org/package/2006/content-types">
  <Default Extension="bin"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648" r:id="rId1"/>
  </p:sldMasterIdLst>
  <p:notesMasterIdLst>
    <p:notesMasterId r:id="rId20"/>
  </p:notesMasterIdLst>
  <p:handoutMasterIdLst>
    <p:handoutMasterId r:id="rId21"/>
  </p:handoutMasterIdLst>
  <p:sldIdLst>
    <p:sldId id="261" r:id="rId2"/>
    <p:sldId id="264" r:id="rId3"/>
    <p:sldId id="285" r:id="rId4"/>
    <p:sldId id="265" r:id="rId5"/>
    <p:sldId id="269" r:id="rId6"/>
    <p:sldId id="266" r:id="rId7"/>
    <p:sldId id="279" r:id="rId8"/>
    <p:sldId id="280" r:id="rId9"/>
    <p:sldId id="282" r:id="rId10"/>
    <p:sldId id="268" r:id="rId11"/>
    <p:sldId id="286" r:id="rId12"/>
    <p:sldId id="271" r:id="rId13"/>
    <p:sldId id="272" r:id="rId14"/>
    <p:sldId id="273" r:id="rId15"/>
    <p:sldId id="275" r:id="rId16"/>
    <p:sldId id="277" r:id="rId17"/>
    <p:sldId id="276" r:id="rId18"/>
    <p:sldId id="287" r:id="rId19"/>
  </p:sldIdLst>
  <p:sldSz cx="12188825" cy="6858000"/>
  <p:notesSz cx="6797675" cy="9928225"/>
  <p:embeddedFontLst>
    <p:embeddedFont>
      <p:font typeface="Calibri" panose="020F0502020204030204" pitchFamily="34" charset="0"/>
      <p:regular r:id="rId22"/>
      <p:bold r:id="rId23"/>
      <p:italic r:id="rId24"/>
      <p:boldItalic r:id="rId25"/>
    </p:embeddedFont>
    <p:embeddedFont>
      <p:font typeface="Georgia" panose="02040502050405020303" pitchFamily="18" charset="0"/>
      <p:regular r:id="rId26"/>
      <p:bold r:id="rId27"/>
      <p:italic r:id="rId28"/>
      <p:boldItalic r:id="rId29"/>
    </p:embeddedFont>
    <p:embeddedFont>
      <p:font typeface="AU Passata Light" panose="020B0303030902030804" pitchFamily="34" charset="0"/>
      <p:regular r:id="rId30"/>
      <p:bold r:id="rId31"/>
    </p:embeddedFont>
    <p:embeddedFont>
      <p:font typeface="AU Passata" panose="020B0503030502030804" pitchFamily="34" charset="0"/>
      <p:regular r:id="rId32"/>
      <p:bold r:id="rId33"/>
    </p:embeddedFont>
  </p:embeddedFontLst>
  <p:defaultTextStyle>
    <a:defPPr>
      <a:defRPr lang="en-US"/>
    </a:defPPr>
    <a:lvl1pPr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1pPr>
    <a:lvl2pPr marL="60949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2pPr>
    <a:lvl3pPr marL="1218987"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3pPr>
    <a:lvl4pPr marL="1828480"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4pPr>
    <a:lvl5pPr marL="243797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5pPr>
    <a:lvl6pPr marL="3047467" algn="l" defTabSz="1218987" rtl="0" eaLnBrk="1" latinLnBrk="0" hangingPunct="1">
      <a:defRPr sz="4799" kern="1200">
        <a:solidFill>
          <a:schemeClr val="tx1"/>
        </a:solidFill>
        <a:latin typeface="AU Passata" pitchFamily="34" charset="0"/>
        <a:ea typeface="+mn-ea"/>
        <a:cs typeface="+mn-cs"/>
      </a:defRPr>
    </a:lvl6pPr>
    <a:lvl7pPr marL="3656960" algn="l" defTabSz="1218987" rtl="0" eaLnBrk="1" latinLnBrk="0" hangingPunct="1">
      <a:defRPr sz="4799" kern="1200">
        <a:solidFill>
          <a:schemeClr val="tx1"/>
        </a:solidFill>
        <a:latin typeface="AU Passata" pitchFamily="34" charset="0"/>
        <a:ea typeface="+mn-ea"/>
        <a:cs typeface="+mn-cs"/>
      </a:defRPr>
    </a:lvl7pPr>
    <a:lvl8pPr marL="4266453" algn="l" defTabSz="1218987" rtl="0" eaLnBrk="1" latinLnBrk="0" hangingPunct="1">
      <a:defRPr sz="4799" kern="1200">
        <a:solidFill>
          <a:schemeClr val="tx1"/>
        </a:solidFill>
        <a:latin typeface="AU Passata" pitchFamily="34" charset="0"/>
        <a:ea typeface="+mn-ea"/>
        <a:cs typeface="+mn-cs"/>
      </a:defRPr>
    </a:lvl8pPr>
    <a:lvl9pPr marL="4875947" algn="l" defTabSz="1218987" rtl="0" eaLnBrk="1" latinLnBrk="0" hangingPunct="1">
      <a:defRPr sz="4799" kern="1200">
        <a:solidFill>
          <a:schemeClr val="tx1"/>
        </a:solidFill>
        <a:latin typeface="AU Passat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46"/>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3457" autoAdjust="0"/>
  </p:normalViewPr>
  <p:slideViewPr>
    <p:cSldViewPr snapToObjects="1" showGuides="1">
      <p:cViewPr varScale="1">
        <p:scale>
          <a:sx n="153" d="100"/>
          <a:sy n="153" d="100"/>
        </p:scale>
        <p:origin x="474" y="138"/>
      </p:cViewPr>
      <p:guideLst>
        <p:guide orient="horz" pos="2160"/>
        <p:guide pos="3839"/>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115" d="100"/>
          <a:sy n="115" d="100"/>
        </p:scale>
        <p:origin x="5178"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handoutMaster" Target="handoutMasters/handout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uni.au.dk\users\AU171771\Dokumenter\Opl&#230;g%20og%20undervisning\Opl&#230;g%20Vesterbro%20september%202020\Tabelle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uni.au.dk\users\AU171771\Dokumenter\Opl&#230;g%20og%20undervisning\Opl&#230;g%20Vesterbro%20september%202020\Tabeller.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uni.au.dk\users\au171771\Dokumenter\Opl&#230;g%20og%20undervisning\Opl&#230;g%20Vesterbro%20september%202020\Tabeller.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uni.au.dk\users\au171771\Dokumenter\Opl&#230;g%20og%20undervisning\Opl&#230;g%20Vesterbro%20september%202020\Tabeller.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uni.au.dk\users\au171771\Dokumenter\Opl&#230;g%20og%20undervisning\Opl&#230;g%20Vesterbro%20september%202020\Tabell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Hvorfor kommer du på Vesterbro?</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spPr>
            <a:solidFill>
              <a:schemeClr val="accent1"/>
            </a:solidFill>
            <a:ln>
              <a:noFill/>
            </a:ln>
            <a:effectLst/>
          </c:spPr>
          <c:invertIfNegative val="0"/>
          <c:cat>
            <c:strRef>
              <c:f>'Ark1'!$A$14:$A$27</c:f>
              <c:strCache>
                <c:ptCount val="14"/>
                <c:pt idx="0">
                  <c:v>Bor her</c:v>
                </c:pt>
                <c:pt idx="1">
                  <c:v>Mødes med venner eller bekendte</c:v>
                </c:pt>
                <c:pt idx="2">
                  <c:v>Bruge social- eller sundhedstilbud</c:v>
                </c:pt>
                <c:pt idx="3">
                  <c:v>Købe stoffer</c:v>
                </c:pt>
                <c:pt idx="4">
                  <c:v>Sælge stoffer</c:v>
                </c:pt>
                <c:pt idx="5">
                  <c:v>Købe eller sælge andre ting</c:v>
                </c:pt>
                <c:pt idx="6">
                  <c:v>Indtage stoffer</c:v>
                </c:pt>
                <c:pt idx="7">
                  <c:v>Få gratis eller billig mad</c:v>
                </c:pt>
                <c:pt idx="8">
                  <c:v>Finde et sted at sove her</c:v>
                </c:pt>
                <c:pt idx="9">
                  <c:v>Inddrive gæld </c:v>
                </c:pt>
                <c:pt idx="10">
                  <c:v>Sælge Hus Forbi</c:v>
                </c:pt>
                <c:pt idx="11">
                  <c:v>Mødes med andre mennesker der tager stoffer</c:v>
                </c:pt>
                <c:pt idx="12">
                  <c:v>Få hjælp fra social- eller sundhedstilbud</c:v>
                </c:pt>
                <c:pt idx="13">
                  <c:v>Andet</c:v>
                </c:pt>
              </c:strCache>
            </c:strRef>
          </c:cat>
          <c:val>
            <c:numRef>
              <c:f>'Ark1'!$B$14:$B$27</c:f>
              <c:numCache>
                <c:formatCode>###0.0%</c:formatCode>
                <c:ptCount val="14"/>
                <c:pt idx="0">
                  <c:v>0.56976744186046513</c:v>
                </c:pt>
                <c:pt idx="1">
                  <c:v>0.39534883720930231</c:v>
                </c:pt>
                <c:pt idx="2">
                  <c:v>0.46511627906976744</c:v>
                </c:pt>
                <c:pt idx="3">
                  <c:v>0.44186046511627908</c:v>
                </c:pt>
                <c:pt idx="4">
                  <c:v>9.3023255813953487E-2</c:v>
                </c:pt>
                <c:pt idx="5">
                  <c:v>0.18604651162790697</c:v>
                </c:pt>
                <c:pt idx="6">
                  <c:v>0.51162790697674421</c:v>
                </c:pt>
                <c:pt idx="7">
                  <c:v>0.43023255813953493</c:v>
                </c:pt>
                <c:pt idx="8">
                  <c:v>0.47674418604651164</c:v>
                </c:pt>
                <c:pt idx="9">
                  <c:v>0.12790697674418605</c:v>
                </c:pt>
                <c:pt idx="10">
                  <c:v>8.1395348837209308E-2</c:v>
                </c:pt>
                <c:pt idx="11">
                  <c:v>0.38372093023255816</c:v>
                </c:pt>
                <c:pt idx="12">
                  <c:v>0.24418604651162787</c:v>
                </c:pt>
                <c:pt idx="13">
                  <c:v>0.22093023255813954</c:v>
                </c:pt>
              </c:numCache>
            </c:numRef>
          </c:val>
          <c:extLst>
            <c:ext xmlns:c16="http://schemas.microsoft.com/office/drawing/2014/chart" uri="{C3380CC4-5D6E-409C-BE32-E72D297353CC}">
              <c16:uniqueId val="{00000000-160F-4C51-9899-4C7D3DA58C6D}"/>
            </c:ext>
          </c:extLst>
        </c:ser>
        <c:dLbls>
          <c:showLegendKey val="0"/>
          <c:showVal val="0"/>
          <c:showCatName val="0"/>
          <c:showSerName val="0"/>
          <c:showPercent val="0"/>
          <c:showBubbleSize val="0"/>
        </c:dLbls>
        <c:gapWidth val="219"/>
        <c:overlap val="-27"/>
        <c:axId val="1350356528"/>
        <c:axId val="1350356944"/>
      </c:barChart>
      <c:catAx>
        <c:axId val="135035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350356944"/>
        <c:crosses val="autoZero"/>
        <c:auto val="1"/>
        <c:lblAlgn val="ctr"/>
        <c:lblOffset val="100"/>
        <c:noMultiLvlLbl val="0"/>
      </c:catAx>
      <c:valAx>
        <c:axId val="13503569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350356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Udsat for forskellige former for vold det seneste år</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spPr>
            <a:solidFill>
              <a:schemeClr val="accent1"/>
            </a:solidFill>
            <a:ln>
              <a:noFill/>
            </a:ln>
            <a:effectLst/>
          </c:spPr>
          <c:invertIfNegative val="0"/>
          <c:cat>
            <c:strRef>
              <c:f>'Ark1'!$H$246:$H$250</c:f>
              <c:strCache>
                <c:ptCount val="5"/>
                <c:pt idx="0">
                  <c:v>Skubbet revet, rusket, slået med flad hånd e.l.</c:v>
                </c:pt>
                <c:pt idx="1">
                  <c:v>Sparket, slået med knyttet hånd eller genstand</c:v>
                </c:pt>
                <c:pt idx="2">
                  <c:v>Kastet mod møbler, vægge, ned ad trappe e.l.</c:v>
                </c:pt>
                <c:pt idx="3">
                  <c:v>Kvælningsforsøg, angrebet med kniv eller skydevåben</c:v>
                </c:pt>
                <c:pt idx="4">
                  <c:v>Seksuelle overgreb</c:v>
                </c:pt>
              </c:strCache>
            </c:strRef>
          </c:cat>
          <c:val>
            <c:numRef>
              <c:f>'Ark1'!$I$246:$I$250</c:f>
              <c:numCache>
                <c:formatCode>###0.0%</c:formatCode>
                <c:ptCount val="5"/>
                <c:pt idx="0">
                  <c:v>0.660377358490566</c:v>
                </c:pt>
                <c:pt idx="1">
                  <c:v>0.15151515151515152</c:v>
                </c:pt>
                <c:pt idx="2">
                  <c:v>0.45283018867924535</c:v>
                </c:pt>
                <c:pt idx="3">
                  <c:v>0.39622641509433959</c:v>
                </c:pt>
                <c:pt idx="4">
                  <c:v>9.4339622641509441E-2</c:v>
                </c:pt>
              </c:numCache>
            </c:numRef>
          </c:val>
          <c:extLst>
            <c:ext xmlns:c16="http://schemas.microsoft.com/office/drawing/2014/chart" uri="{C3380CC4-5D6E-409C-BE32-E72D297353CC}">
              <c16:uniqueId val="{00000000-7A6E-421F-A585-A236A0209803}"/>
            </c:ext>
          </c:extLst>
        </c:ser>
        <c:dLbls>
          <c:showLegendKey val="0"/>
          <c:showVal val="0"/>
          <c:showCatName val="0"/>
          <c:showSerName val="0"/>
          <c:showPercent val="0"/>
          <c:showBubbleSize val="0"/>
        </c:dLbls>
        <c:gapWidth val="219"/>
        <c:overlap val="-27"/>
        <c:axId val="1249628720"/>
        <c:axId val="1249627056"/>
      </c:barChart>
      <c:catAx>
        <c:axId val="1249628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249627056"/>
        <c:crosses val="autoZero"/>
        <c:auto val="1"/>
        <c:lblAlgn val="ctr"/>
        <c:lblOffset val="100"/>
        <c:noMultiLvlLbl val="0"/>
      </c:catAx>
      <c:valAx>
        <c:axId val="12496270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249628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Hvor har du indtaget stoffer den seneste uge?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spPr>
            <a:solidFill>
              <a:schemeClr val="accent1"/>
            </a:solidFill>
            <a:ln>
              <a:noFill/>
            </a:ln>
            <a:effectLst/>
          </c:spPr>
          <c:invertIfNegative val="0"/>
          <c:cat>
            <c:strRef>
              <c:f>'Ark1'!$H$133:$H$141</c:f>
              <c:strCache>
                <c:ptCount val="9"/>
                <c:pt idx="0">
                  <c:v>Stofindtagelsesrum</c:v>
                </c:pt>
                <c:pt idx="1">
                  <c:v>Hjemme</c:v>
                </c:pt>
                <c:pt idx="2">
                  <c:v>Hos venner/bekendte</c:v>
                </c:pt>
                <c:pt idx="3">
                  <c:v>Herberg/hotel/opholdssted</c:v>
                </c:pt>
                <c:pt idx="4">
                  <c:v>Natcafé, værested el. lig.</c:v>
                </c:pt>
                <c:pt idx="5">
                  <c:v>Til fester, på klubber eller barer</c:v>
                </c:pt>
                <c:pt idx="6">
                  <c:v>Offentligt sted (f.eks. toilet, park, på gaden)</c:v>
                </c:pt>
                <c:pt idx="7">
                  <c:v>Privat ejendom (f.eks. trappeopgang, baggård, kælder)</c:v>
                </c:pt>
                <c:pt idx="8">
                  <c:v>Andet</c:v>
                </c:pt>
              </c:strCache>
            </c:strRef>
          </c:cat>
          <c:val>
            <c:numRef>
              <c:f>'Ark1'!$I$133:$I$141</c:f>
              <c:numCache>
                <c:formatCode>###0.0%</c:formatCode>
                <c:ptCount val="9"/>
                <c:pt idx="0">
                  <c:v>0.53947368421052633</c:v>
                </c:pt>
                <c:pt idx="1">
                  <c:v>0.43421052631578955</c:v>
                </c:pt>
                <c:pt idx="2">
                  <c:v>0.31578947368421051</c:v>
                </c:pt>
                <c:pt idx="3">
                  <c:v>0.21052631578947367</c:v>
                </c:pt>
                <c:pt idx="4">
                  <c:v>9.2105263157894732E-2</c:v>
                </c:pt>
                <c:pt idx="5">
                  <c:v>3.9473684210526314E-2</c:v>
                </c:pt>
                <c:pt idx="6">
                  <c:v>0.47368421052631576</c:v>
                </c:pt>
                <c:pt idx="7">
                  <c:v>0.17105263157894737</c:v>
                </c:pt>
                <c:pt idx="8">
                  <c:v>0.10526315789473684</c:v>
                </c:pt>
              </c:numCache>
            </c:numRef>
          </c:val>
          <c:extLst>
            <c:ext xmlns:c16="http://schemas.microsoft.com/office/drawing/2014/chart" uri="{C3380CC4-5D6E-409C-BE32-E72D297353CC}">
              <c16:uniqueId val="{00000000-7606-44FF-881F-95EA222AEA25}"/>
            </c:ext>
          </c:extLst>
        </c:ser>
        <c:dLbls>
          <c:showLegendKey val="0"/>
          <c:showVal val="0"/>
          <c:showCatName val="0"/>
          <c:showSerName val="0"/>
          <c:showPercent val="0"/>
          <c:showBubbleSize val="0"/>
        </c:dLbls>
        <c:gapWidth val="219"/>
        <c:overlap val="-27"/>
        <c:axId val="1266179408"/>
        <c:axId val="1266179824"/>
      </c:barChart>
      <c:catAx>
        <c:axId val="126617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266179824"/>
        <c:crosses val="autoZero"/>
        <c:auto val="1"/>
        <c:lblAlgn val="ctr"/>
        <c:lblOffset val="100"/>
        <c:noMultiLvlLbl val="0"/>
      </c:catAx>
      <c:valAx>
        <c:axId val="12661798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266179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Hvilken hjælp eller tilbud bruger du?</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spPr>
            <a:solidFill>
              <a:schemeClr val="accent1"/>
            </a:solidFill>
            <a:ln>
              <a:noFill/>
            </a:ln>
            <a:effectLst/>
          </c:spPr>
          <c:invertIfNegative val="0"/>
          <c:cat>
            <c:strRef>
              <c:f>'Ark1'!$H$150:$H$164</c:f>
              <c:strCache>
                <c:ptCount val="15"/>
                <c:pt idx="0">
                  <c:v>Bostøtte</c:v>
                </c:pt>
                <c:pt idx="1">
                  <c:v>Stofindtagelsesrum</c:v>
                </c:pt>
                <c:pt idx="2">
                  <c:v>Sundhedsrum, sygeplejeklinik</c:v>
                </c:pt>
                <c:pt idx="3">
                  <c:v>Rusmiddelbehandling</c:v>
                </c:pt>
                <c:pt idx="4">
                  <c:v>Gadeplansarbejder</c:v>
                </c:pt>
                <c:pt idx="5">
                  <c:v>Psykolog</c:v>
                </c:pt>
                <c:pt idx="6">
                  <c:v>Læge</c:v>
                </c:pt>
                <c:pt idx="7">
                  <c:v>Jobcenter/aktivering</c:v>
                </c:pt>
                <c:pt idx="8">
                  <c:v>Sagsbehandler</c:v>
                </c:pt>
                <c:pt idx="9">
                  <c:v>Kontaktperson, mentor</c:v>
                </c:pt>
                <c:pt idx="10">
                  <c:v>Væresteder</c:v>
                </c:pt>
                <c:pt idx="11">
                  <c:v>Gratis eller billig mad</c:v>
                </c:pt>
                <c:pt idx="12">
                  <c:v>Gratis eller billigt tøj</c:v>
                </c:pt>
                <c:pt idx="13">
                  <c:v>Lokalbetjente</c:v>
                </c:pt>
                <c:pt idx="14">
                  <c:v>Kirker eller religiøse grupper</c:v>
                </c:pt>
              </c:strCache>
            </c:strRef>
          </c:cat>
          <c:val>
            <c:numRef>
              <c:f>'Ark1'!$I$150:$I$164</c:f>
              <c:numCache>
                <c:formatCode>###0.0%</c:formatCode>
                <c:ptCount val="15"/>
                <c:pt idx="0">
                  <c:v>0.16279069767441862</c:v>
                </c:pt>
                <c:pt idx="1">
                  <c:v>0.52325581395348841</c:v>
                </c:pt>
                <c:pt idx="2">
                  <c:v>0.44186046511627908</c:v>
                </c:pt>
                <c:pt idx="3">
                  <c:v>0.58139534883720934</c:v>
                </c:pt>
                <c:pt idx="4">
                  <c:v>0.2558139534883721</c:v>
                </c:pt>
                <c:pt idx="5">
                  <c:v>0.13953488372093023</c:v>
                </c:pt>
                <c:pt idx="6">
                  <c:v>0.32558139534883723</c:v>
                </c:pt>
                <c:pt idx="7">
                  <c:v>0.26744186046511625</c:v>
                </c:pt>
                <c:pt idx="8">
                  <c:v>0.27906976744186046</c:v>
                </c:pt>
                <c:pt idx="9">
                  <c:v>0.52325581395348841</c:v>
                </c:pt>
                <c:pt idx="10">
                  <c:v>0.45348837209302323</c:v>
                </c:pt>
                <c:pt idx="11">
                  <c:v>0.61627906976744184</c:v>
                </c:pt>
                <c:pt idx="12">
                  <c:v>0.47674418604651164</c:v>
                </c:pt>
                <c:pt idx="13">
                  <c:v>0.15116279069767441</c:v>
                </c:pt>
                <c:pt idx="14">
                  <c:v>0.18604651162790697</c:v>
                </c:pt>
              </c:numCache>
            </c:numRef>
          </c:val>
          <c:extLst>
            <c:ext xmlns:c16="http://schemas.microsoft.com/office/drawing/2014/chart" uri="{C3380CC4-5D6E-409C-BE32-E72D297353CC}">
              <c16:uniqueId val="{00000000-EC60-4F88-85B4-7A9D38ADEBF8}"/>
            </c:ext>
          </c:extLst>
        </c:ser>
        <c:dLbls>
          <c:showLegendKey val="0"/>
          <c:showVal val="0"/>
          <c:showCatName val="0"/>
          <c:showSerName val="0"/>
          <c:showPercent val="0"/>
          <c:showBubbleSize val="0"/>
        </c:dLbls>
        <c:gapWidth val="219"/>
        <c:overlap val="-27"/>
        <c:axId val="1314140912"/>
        <c:axId val="1314142160"/>
      </c:barChart>
      <c:catAx>
        <c:axId val="131414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314142160"/>
        <c:crosses val="autoZero"/>
        <c:auto val="1"/>
        <c:lblAlgn val="ctr"/>
        <c:lblOffset val="100"/>
        <c:noMultiLvlLbl val="0"/>
      </c:catAx>
      <c:valAx>
        <c:axId val="13141421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314140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Bekymringer i hverdagen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spPr>
            <a:solidFill>
              <a:schemeClr val="accent1"/>
            </a:solidFill>
            <a:ln>
              <a:noFill/>
            </a:ln>
            <a:effectLst/>
          </c:spPr>
          <c:invertIfNegative val="0"/>
          <c:cat>
            <c:strRef>
              <c:f>'Ark1'!$H$172:$H$189</c:f>
              <c:strCache>
                <c:ptCount val="18"/>
                <c:pt idx="0">
                  <c:v>At skaffe stoffer</c:v>
                </c:pt>
                <c:pt idx="1">
                  <c:v>At skaffe mad</c:v>
                </c:pt>
                <c:pt idx="2">
                  <c:v>Have sted at sove</c:v>
                </c:pt>
                <c:pt idx="3">
                  <c:v>Ensomhed</c:v>
                </c:pt>
                <c:pt idx="4">
                  <c:v>Aldrig ud af stofbrug</c:v>
                </c:pt>
                <c:pt idx="5">
                  <c:v>Overdosis, psykose o.lig.</c:v>
                </c:pt>
                <c:pt idx="6">
                  <c:v>Blive smittet (f.eks. Hiv Hepatitis)</c:v>
                </c:pt>
                <c:pt idx="7">
                  <c:v>Dårligt helbred</c:v>
                </c:pt>
                <c:pt idx="8">
                  <c:v>Anholdelse af politiet</c:v>
                </c:pt>
                <c:pt idx="9">
                  <c:v>Konfiskering af stoffer</c:v>
                </c:pt>
                <c:pt idx="10">
                  <c:v>Svigte mennesker jeg holder af</c:v>
                </c:pt>
                <c:pt idx="11">
                  <c:v>Gæld</c:v>
                </c:pt>
                <c:pt idx="12">
                  <c:v>Snyd ifm. stofhandel</c:v>
                </c:pt>
                <c:pt idx="13">
                  <c:v>Tyveri af stoffer</c:v>
                </c:pt>
                <c:pt idx="14">
                  <c:v>Vold</c:v>
                </c:pt>
                <c:pt idx="15">
                  <c:v>Seksuelle krænkelser</c:v>
                </c:pt>
                <c:pt idx="16">
                  <c:v>Dårlig behandling fra folk ikke fra  stofmiljøet</c:v>
                </c:pt>
                <c:pt idx="17">
                  <c:v>Udvisning af Danmark</c:v>
                </c:pt>
              </c:strCache>
            </c:strRef>
          </c:cat>
          <c:val>
            <c:numRef>
              <c:f>'Ark1'!$I$172:$I$189</c:f>
              <c:numCache>
                <c:formatCode>###0.0%</c:formatCode>
                <c:ptCount val="18"/>
                <c:pt idx="0">
                  <c:v>0.46913580246913578</c:v>
                </c:pt>
                <c:pt idx="1">
                  <c:v>0.37037037037037041</c:v>
                </c:pt>
                <c:pt idx="2">
                  <c:v>0.29629629629629628</c:v>
                </c:pt>
                <c:pt idx="3">
                  <c:v>0.48148148148148145</c:v>
                </c:pt>
                <c:pt idx="4">
                  <c:v>0.45679012345679015</c:v>
                </c:pt>
                <c:pt idx="5">
                  <c:v>0.38271604938271603</c:v>
                </c:pt>
                <c:pt idx="6">
                  <c:v>0.33333333333333326</c:v>
                </c:pt>
                <c:pt idx="7">
                  <c:v>0.60493827160493829</c:v>
                </c:pt>
                <c:pt idx="8">
                  <c:v>0.38271604938271603</c:v>
                </c:pt>
                <c:pt idx="9">
                  <c:v>0.33333333333333326</c:v>
                </c:pt>
                <c:pt idx="10">
                  <c:v>0.75308641975308643</c:v>
                </c:pt>
                <c:pt idx="11">
                  <c:v>0.48148148148148145</c:v>
                </c:pt>
                <c:pt idx="12">
                  <c:v>0.48148148148148145</c:v>
                </c:pt>
                <c:pt idx="13">
                  <c:v>0.40740740740740738</c:v>
                </c:pt>
                <c:pt idx="14">
                  <c:v>0.50617283950617287</c:v>
                </c:pt>
                <c:pt idx="15">
                  <c:v>0.2098765432098765</c:v>
                </c:pt>
                <c:pt idx="16">
                  <c:v>0.40740740740740738</c:v>
                </c:pt>
                <c:pt idx="17">
                  <c:v>0.25925925925925924</c:v>
                </c:pt>
              </c:numCache>
            </c:numRef>
          </c:val>
          <c:extLst>
            <c:ext xmlns:c16="http://schemas.microsoft.com/office/drawing/2014/chart" uri="{C3380CC4-5D6E-409C-BE32-E72D297353CC}">
              <c16:uniqueId val="{00000000-BB64-4D47-897F-891DBCCF1F8B}"/>
            </c:ext>
          </c:extLst>
        </c:ser>
        <c:dLbls>
          <c:showLegendKey val="0"/>
          <c:showVal val="0"/>
          <c:showCatName val="0"/>
          <c:showSerName val="0"/>
          <c:showPercent val="0"/>
          <c:showBubbleSize val="0"/>
        </c:dLbls>
        <c:gapWidth val="219"/>
        <c:overlap val="-27"/>
        <c:axId val="1350354032"/>
        <c:axId val="1314137168"/>
      </c:barChart>
      <c:catAx>
        <c:axId val="135035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314137168"/>
        <c:crosses val="autoZero"/>
        <c:auto val="1"/>
        <c:lblAlgn val="ctr"/>
        <c:lblOffset val="100"/>
        <c:noMultiLvlLbl val="0"/>
      </c:catAx>
      <c:valAx>
        <c:axId val="131413716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350354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lvl1pPr>
          </a:lstStyle>
          <a:p>
            <a:pPr>
              <a:defRPr/>
            </a:pPr>
            <a:endParaRPr lang="en-GB" dirty="0"/>
          </a:p>
        </p:txBody>
      </p:sp>
      <p:sp>
        <p:nvSpPr>
          <p:cNvPr id="39939" name="Rectangle 3"/>
          <p:cNvSpPr>
            <a:spLocks noGrp="1" noChangeArrowheads="1"/>
          </p:cNvSpPr>
          <p:nvPr>
            <p:ph type="dt" sz="quarter"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lvl1pPr>
          </a:lstStyle>
          <a:p>
            <a:pPr>
              <a:defRPr/>
            </a:pPr>
            <a:endParaRPr lang="en-GB" dirty="0"/>
          </a:p>
        </p:txBody>
      </p:sp>
      <p:sp>
        <p:nvSpPr>
          <p:cNvPr id="39940" name="Rectangle 4"/>
          <p:cNvSpPr>
            <a:spLocks noGrp="1" noChangeArrowheads="1"/>
          </p:cNvSpPr>
          <p:nvPr>
            <p:ph type="ftr" sz="quarter" idx="2"/>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lvl1pPr>
          </a:lstStyle>
          <a:p>
            <a:pPr>
              <a:defRPr/>
            </a:pPr>
            <a:endParaRPr lang="en-GB" dirty="0"/>
          </a:p>
        </p:txBody>
      </p:sp>
      <p:sp>
        <p:nvSpPr>
          <p:cNvPr id="39941" name="Rectangle 5"/>
          <p:cNvSpPr>
            <a:spLocks noGrp="1" noChangeArrowheads="1"/>
          </p:cNvSpPr>
          <p:nvPr>
            <p:ph type="sldNum" sz="quarter" idx="3"/>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a:lvl1pPr>
          </a:lstStyle>
          <a:p>
            <a:pPr>
              <a:defRPr/>
            </a:pPr>
            <a:fld id="{88DF0C21-DE6B-488F-B9D9-B7FE08733B70}" type="slidenum">
              <a:rPr lang="en-GB"/>
              <a:pPr>
                <a:defRPr/>
              </a:pPr>
              <a:t>‹nr.›</a:t>
            </a:fld>
            <a:endParaRPr lang="en-GB" dirty="0"/>
          </a:p>
        </p:txBody>
      </p:sp>
    </p:spTree>
    <p:extLst>
      <p:ext uri="{BB962C8B-B14F-4D97-AF65-F5344CB8AC3E}">
        <p14:creationId xmlns:p14="http://schemas.microsoft.com/office/powerpoint/2010/main" val="715805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lvl1pPr>
          </a:lstStyle>
          <a:p>
            <a:pPr>
              <a:defRPr/>
            </a:pPr>
            <a:endParaRPr lang="en-GB" dirty="0"/>
          </a:p>
        </p:txBody>
      </p:sp>
      <p:sp>
        <p:nvSpPr>
          <p:cNvPr id="4099" name="Rectangle 3"/>
          <p:cNvSpPr>
            <a:spLocks noGrp="1" noChangeArrowheads="1"/>
          </p:cNvSpPr>
          <p:nvPr>
            <p:ph type="dt"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lvl1pPr>
          </a:lstStyle>
          <a:p>
            <a:pPr>
              <a:defRPr/>
            </a:pPr>
            <a:endParaRPr lang="en-GB" dirty="0"/>
          </a:p>
        </p:txBody>
      </p:sp>
      <p:sp>
        <p:nvSpPr>
          <p:cNvPr id="7172" name="Rectangle 4"/>
          <p:cNvSpPr>
            <a:spLocks noGrp="1" noRot="1" noChangeAspect="1" noChangeArrowheads="1" noTextEdit="1"/>
          </p:cNvSpPr>
          <p:nvPr>
            <p:ph type="sldImg" idx="2"/>
          </p:nvPr>
        </p:nvSpPr>
        <p:spPr bwMode="auto">
          <a:xfrm>
            <a:off x="92075" y="744538"/>
            <a:ext cx="6613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768" y="4715907"/>
            <a:ext cx="543814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102" name="Rectangle 6"/>
          <p:cNvSpPr>
            <a:spLocks noGrp="1" noChangeArrowheads="1"/>
          </p:cNvSpPr>
          <p:nvPr>
            <p:ph type="ftr" sz="quarter" idx="4"/>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lvl1pPr>
          </a:lstStyle>
          <a:p>
            <a:pPr>
              <a:defRPr/>
            </a:pPr>
            <a:endParaRPr lang="en-GB" dirty="0"/>
          </a:p>
        </p:txBody>
      </p:sp>
      <p:sp>
        <p:nvSpPr>
          <p:cNvPr id="4103" name="Rectangle 7"/>
          <p:cNvSpPr>
            <a:spLocks noGrp="1" noChangeArrowheads="1"/>
          </p:cNvSpPr>
          <p:nvPr>
            <p:ph type="sldNum" sz="quarter" idx="5"/>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a:lvl1pPr>
          </a:lstStyle>
          <a:p>
            <a:pPr>
              <a:defRPr/>
            </a:pPr>
            <a:fld id="{72C160C3-3AB6-49C1-8001-AFDAD271EB5B}" type="slidenum">
              <a:rPr lang="en-GB"/>
              <a:pPr>
                <a:defRPr/>
              </a:pPr>
              <a:t>‹nr.›</a:t>
            </a:fld>
            <a:endParaRPr lang="en-GB" dirty="0"/>
          </a:p>
        </p:txBody>
      </p:sp>
    </p:spTree>
    <p:extLst>
      <p:ext uri="{BB962C8B-B14F-4D97-AF65-F5344CB8AC3E}">
        <p14:creationId xmlns:p14="http://schemas.microsoft.com/office/powerpoint/2010/main" val="2445039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U Passata" pitchFamily="34" charset="0"/>
        <a:ea typeface="+mn-ea"/>
        <a:cs typeface="Arial" charset="0"/>
      </a:defRPr>
    </a:lvl1pPr>
    <a:lvl2pPr marL="60949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2pPr>
    <a:lvl3pPr marL="1218987" algn="l" rtl="0" eaLnBrk="0" fontAlgn="base" hangingPunct="0">
      <a:spcBef>
        <a:spcPct val="30000"/>
      </a:spcBef>
      <a:spcAft>
        <a:spcPct val="0"/>
      </a:spcAft>
      <a:defRPr sz="1600" kern="1200">
        <a:solidFill>
          <a:schemeClr val="tx1"/>
        </a:solidFill>
        <a:latin typeface="AU Passata" pitchFamily="34" charset="0"/>
        <a:ea typeface="+mn-ea"/>
        <a:cs typeface="Arial" charset="0"/>
      </a:defRPr>
    </a:lvl3pPr>
    <a:lvl4pPr marL="1828480" algn="l" rtl="0" eaLnBrk="0" fontAlgn="base" hangingPunct="0">
      <a:spcBef>
        <a:spcPct val="30000"/>
      </a:spcBef>
      <a:spcAft>
        <a:spcPct val="0"/>
      </a:spcAft>
      <a:defRPr sz="1600" kern="1200">
        <a:solidFill>
          <a:schemeClr val="tx1"/>
        </a:solidFill>
        <a:latin typeface="AU Passata" pitchFamily="34" charset="0"/>
        <a:ea typeface="+mn-ea"/>
        <a:cs typeface="Arial" charset="0"/>
      </a:defRPr>
    </a:lvl4pPr>
    <a:lvl5pPr marL="243797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1</a:t>
            </a:fld>
            <a:endParaRPr lang="en-GB" dirty="0"/>
          </a:p>
        </p:txBody>
      </p:sp>
    </p:spTree>
    <p:extLst>
      <p:ext uri="{BB962C8B-B14F-4D97-AF65-F5344CB8AC3E}">
        <p14:creationId xmlns:p14="http://schemas.microsoft.com/office/powerpoint/2010/main" val="3881128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10</a:t>
            </a:fld>
            <a:endParaRPr lang="en-GB" dirty="0"/>
          </a:p>
        </p:txBody>
      </p:sp>
    </p:spTree>
    <p:extLst>
      <p:ext uri="{BB962C8B-B14F-4D97-AF65-F5344CB8AC3E}">
        <p14:creationId xmlns:p14="http://schemas.microsoft.com/office/powerpoint/2010/main" val="1939277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Andel af respondenter,</a:t>
            </a:r>
            <a:r>
              <a:rPr lang="da-DK" baseline="0" dirty="0" smtClean="0"/>
              <a:t> som svarer, at de har været udsat for disse forskellige former for vold.</a:t>
            </a:r>
          </a:p>
          <a:p>
            <a:endParaRPr lang="da-DK" baseline="0" dirty="0" smtClean="0"/>
          </a:p>
          <a:p>
            <a:r>
              <a:rPr lang="da-DK" baseline="0" dirty="0" smtClean="0"/>
              <a:t>Vi tror, at der er tale om underrapportering, da SUSY-udsat har større andele på nogle af voldsformerne. Vi tror specielt at seksuelle overgreb er underrapporteret. </a:t>
            </a:r>
            <a:endParaRPr lang="da-DK"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11</a:t>
            </a:fld>
            <a:endParaRPr lang="en-GB" dirty="0"/>
          </a:p>
        </p:txBody>
      </p:sp>
    </p:spTree>
    <p:extLst>
      <p:ext uri="{BB962C8B-B14F-4D97-AF65-F5344CB8AC3E}">
        <p14:creationId xmlns:p14="http://schemas.microsoft.com/office/powerpoint/2010/main" val="4106665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12</a:t>
            </a:fld>
            <a:endParaRPr lang="en-GB" dirty="0"/>
          </a:p>
        </p:txBody>
      </p:sp>
    </p:spTree>
    <p:extLst>
      <p:ext uri="{BB962C8B-B14F-4D97-AF65-F5344CB8AC3E}">
        <p14:creationId xmlns:p14="http://schemas.microsoft.com/office/powerpoint/2010/main" val="4092041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600" dirty="0" smtClean="0"/>
              <a:t/>
            </a:r>
            <a:br>
              <a:rPr lang="da-DK" sz="1600" dirty="0" smtClean="0"/>
            </a:br>
            <a:r>
              <a:rPr lang="da-DK" sz="1600" dirty="0" smtClean="0"/>
              <a:t>Højtærskel: tilbud som kræver visitation mv.; </a:t>
            </a:r>
          </a:p>
          <a:p>
            <a:r>
              <a:rPr lang="da-DK" sz="1600" dirty="0" smtClean="0"/>
              <a:t>Lavtærskel: tilbud uden visitation mv.</a:t>
            </a:r>
          </a:p>
          <a:p>
            <a:r>
              <a:rPr lang="da-DK" sz="1600" dirty="0" smtClean="0"/>
              <a:t>Nogle af de lavtærskeltilbud, som findes på</a:t>
            </a:r>
            <a:r>
              <a:rPr lang="da-DK" sz="1600" baseline="0" dirty="0" smtClean="0"/>
              <a:t> Vesterbro er vigtige for stofbrugerne, fx adgang til mad og sygepleje.</a:t>
            </a:r>
          </a:p>
          <a:p>
            <a:r>
              <a:rPr lang="da-DK" sz="1600" baseline="0" dirty="0" smtClean="0"/>
              <a:t>Noget af det, vi ser på i stofmiljøundersøgelsen er, hvordan det ser ud for stofbrugere, som lever i andre dele af København hvor der ikke er så mange lavtærskeltilbud. Hvordan klarer man så hverdagen?</a:t>
            </a:r>
            <a:endParaRPr lang="da-DK"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13</a:t>
            </a:fld>
            <a:endParaRPr lang="en-GB" dirty="0"/>
          </a:p>
        </p:txBody>
      </p:sp>
    </p:spTree>
    <p:extLst>
      <p:ext uri="{BB962C8B-B14F-4D97-AF65-F5344CB8AC3E}">
        <p14:creationId xmlns:p14="http://schemas.microsoft.com/office/powerpoint/2010/main" val="1071364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14</a:t>
            </a:fld>
            <a:endParaRPr lang="en-GB" dirty="0"/>
          </a:p>
        </p:txBody>
      </p:sp>
    </p:spTree>
    <p:extLst>
      <p:ext uri="{BB962C8B-B14F-4D97-AF65-F5344CB8AC3E}">
        <p14:creationId xmlns:p14="http://schemas.microsoft.com/office/powerpoint/2010/main" val="2454885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 vores undersøgelser</a:t>
            </a:r>
            <a:r>
              <a:rPr lang="da-DK" baseline="0" dirty="0" smtClean="0"/>
              <a:t> af det sociale liv på Vesterbro, er det blevet meget tydeligt, at der eksisterer to parallelle sociale verdener, som for det meste kun kommer i kontakt med hinanden, når de er tvunget til det. Andre undgår stofbrugere og stofbrugere undgår andre eller ignorerer/er ikke opmærksom på dem – måske for at beskytte sig </a:t>
            </a:r>
            <a:r>
              <a:rPr lang="da-DK" baseline="0" smtClean="0"/>
              <a:t>selv socialt.</a:t>
            </a:r>
            <a:endParaRPr lang="da-DK"/>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15</a:t>
            </a:fld>
            <a:endParaRPr lang="en-GB" dirty="0"/>
          </a:p>
        </p:txBody>
      </p:sp>
    </p:spTree>
    <p:extLst>
      <p:ext uri="{BB962C8B-B14F-4D97-AF65-F5344CB8AC3E}">
        <p14:creationId xmlns:p14="http://schemas.microsoft.com/office/powerpoint/2010/main" val="1804018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16</a:t>
            </a:fld>
            <a:endParaRPr lang="en-GB" dirty="0"/>
          </a:p>
        </p:txBody>
      </p:sp>
    </p:spTree>
    <p:extLst>
      <p:ext uri="{BB962C8B-B14F-4D97-AF65-F5344CB8AC3E}">
        <p14:creationId xmlns:p14="http://schemas.microsoft.com/office/powerpoint/2010/main" val="1780729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17</a:t>
            </a:fld>
            <a:endParaRPr lang="en-GB" dirty="0"/>
          </a:p>
        </p:txBody>
      </p:sp>
    </p:spTree>
    <p:extLst>
      <p:ext uri="{BB962C8B-B14F-4D97-AF65-F5344CB8AC3E}">
        <p14:creationId xmlns:p14="http://schemas.microsoft.com/office/powerpoint/2010/main" val="3443195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pPr>
              <a:defRPr/>
            </a:pPr>
            <a:fld id="{72C160C3-3AB6-49C1-8001-AFDAD271EB5B}" type="slidenum">
              <a:rPr lang="en-GB"/>
              <a:pPr>
                <a:defRPr/>
              </a:pPr>
              <a:t>18</a:t>
            </a:fld>
            <a:endParaRPr lang="en-GB" dirty="0"/>
          </a:p>
        </p:txBody>
      </p:sp>
    </p:spTree>
    <p:extLst>
      <p:ext uri="{BB962C8B-B14F-4D97-AF65-F5344CB8AC3E}">
        <p14:creationId xmlns:p14="http://schemas.microsoft.com/office/powerpoint/2010/main" val="833871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2</a:t>
            </a:fld>
            <a:endParaRPr lang="en-GB" dirty="0"/>
          </a:p>
        </p:txBody>
      </p:sp>
    </p:spTree>
    <p:extLst>
      <p:ext uri="{BB962C8B-B14F-4D97-AF65-F5344CB8AC3E}">
        <p14:creationId xmlns:p14="http://schemas.microsoft.com/office/powerpoint/2010/main" val="1076033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3</a:t>
            </a:fld>
            <a:endParaRPr lang="en-GB" dirty="0"/>
          </a:p>
        </p:txBody>
      </p:sp>
    </p:spTree>
    <p:extLst>
      <p:ext uri="{BB962C8B-B14F-4D97-AF65-F5344CB8AC3E}">
        <p14:creationId xmlns:p14="http://schemas.microsoft.com/office/powerpoint/2010/main" val="2394002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 vores datamateriale, har vi mulighed</a:t>
            </a:r>
            <a:r>
              <a:rPr lang="da-DK" baseline="0" dirty="0" smtClean="0"/>
              <a:t> for at tage de respondenter, der bor på Mændenes Hjem ud, som nok udgør den største andel af respondenter, der bor på Vesterbro.</a:t>
            </a:r>
          </a:p>
          <a:p>
            <a:r>
              <a:rPr lang="da-DK" baseline="0" dirty="0" smtClean="0"/>
              <a:t>Vi har rekrutteret respondenter på Mændenes Hjem, Reden, Café D/Den Runde Firkant, H17/rampen.</a:t>
            </a:r>
            <a:endParaRPr lang="da-DK"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4</a:t>
            </a:fld>
            <a:endParaRPr lang="en-GB" dirty="0"/>
          </a:p>
        </p:txBody>
      </p:sp>
    </p:spTree>
    <p:extLst>
      <p:ext uri="{BB962C8B-B14F-4D97-AF65-F5344CB8AC3E}">
        <p14:creationId xmlns:p14="http://schemas.microsoft.com/office/powerpoint/2010/main" val="2679335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Det er værd at bemærke, at stofferne ikke er det eneste, der trækker stofbrugere til Vesterbro. Faktisk</a:t>
            </a:r>
            <a:r>
              <a:rPr lang="da-DK" baseline="0" dirty="0" smtClean="0"/>
              <a:t> ser socialt samvær og brug af tilbud også ud til at spille en vigtig rolle.</a:t>
            </a:r>
            <a:endParaRPr lang="da-DK"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5</a:t>
            </a:fld>
            <a:endParaRPr lang="en-GB" dirty="0"/>
          </a:p>
        </p:txBody>
      </p:sp>
    </p:spTree>
    <p:extLst>
      <p:ext uri="{BB962C8B-B14F-4D97-AF65-F5344CB8AC3E}">
        <p14:creationId xmlns:p14="http://schemas.microsoft.com/office/powerpoint/2010/main" val="974869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6</a:t>
            </a:fld>
            <a:endParaRPr lang="en-GB" dirty="0"/>
          </a:p>
        </p:txBody>
      </p:sp>
    </p:spTree>
    <p:extLst>
      <p:ext uri="{BB962C8B-B14F-4D97-AF65-F5344CB8AC3E}">
        <p14:creationId xmlns:p14="http://schemas.microsoft.com/office/powerpoint/2010/main" val="3681172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Vi har interviewet mange i</a:t>
            </a:r>
            <a:r>
              <a:rPr lang="da-DK" baseline="0" dirty="0" smtClean="0"/>
              <a:t> andre steder i byen, som bevidst holder sig væk fra VB, fordi de er bange for ‘at falde i’. Men der er et </a:t>
            </a:r>
            <a:r>
              <a:rPr lang="da-DK" baseline="0" dirty="0" err="1" smtClean="0"/>
              <a:t>trade</a:t>
            </a:r>
            <a:r>
              <a:rPr lang="da-DK" baseline="0" dirty="0" smtClean="0"/>
              <a:t> </a:t>
            </a:r>
            <a:r>
              <a:rPr lang="da-DK" baseline="0" dirty="0" err="1" smtClean="0"/>
              <a:t>off</a:t>
            </a:r>
            <a:r>
              <a:rPr lang="da-DK" baseline="0" dirty="0" smtClean="0"/>
              <a:t> i forhold til ensomhed og kedsomhed, for mange af dem.  Nogle er også bange for at tage ind til VB, fordi de ikke (længere) kan klare sig eller fordi ‘der er nogen efter dem’.</a:t>
            </a:r>
            <a:endParaRPr lang="da-DK"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7</a:t>
            </a:fld>
            <a:endParaRPr lang="en-GB" dirty="0"/>
          </a:p>
        </p:txBody>
      </p:sp>
    </p:spTree>
    <p:extLst>
      <p:ext uri="{BB962C8B-B14F-4D97-AF65-F5344CB8AC3E}">
        <p14:creationId xmlns:p14="http://schemas.microsoft.com/office/powerpoint/2010/main" val="1569803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8</a:t>
            </a:fld>
            <a:endParaRPr lang="en-GB" dirty="0"/>
          </a:p>
        </p:txBody>
      </p:sp>
    </p:spTree>
    <p:extLst>
      <p:ext uri="{BB962C8B-B14F-4D97-AF65-F5344CB8AC3E}">
        <p14:creationId xmlns:p14="http://schemas.microsoft.com/office/powerpoint/2010/main" val="399194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9</a:t>
            </a:fld>
            <a:endParaRPr lang="en-GB" dirty="0"/>
          </a:p>
        </p:txBody>
      </p:sp>
    </p:spTree>
    <p:extLst>
      <p:ext uri="{BB962C8B-B14F-4D97-AF65-F5344CB8AC3E}">
        <p14:creationId xmlns:p14="http://schemas.microsoft.com/office/powerpoint/2010/main" val="10585440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bin"/><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pic>
        <p:nvPicPr>
          <p:cNvPr id="54" name="Farvet baggrund"/>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a:solidFill>
            <a:schemeClr val="tx2"/>
          </a:solidFill>
        </p:spPr>
      </p:pic>
      <p:sp>
        <p:nvSpPr>
          <p:cNvPr id="34819" name="Title 1"/>
          <p:cNvSpPr>
            <a:spLocks noGrp="1" noChangeArrowheads="1"/>
          </p:cNvSpPr>
          <p:nvPr>
            <p:ph type="ctrTitle"/>
          </p:nvPr>
        </p:nvSpPr>
        <p:spPr>
          <a:xfrm>
            <a:off x="985838" y="2482343"/>
            <a:ext cx="10220325" cy="1661993"/>
          </a:xfrm>
        </p:spPr>
        <p:txBody>
          <a:bodyPr wrap="square" anchor="ctr" anchorCtr="0">
            <a:sp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15" name="TextBox 14"/>
          <p:cNvSpPr txBox="1"/>
          <p:nvPr userDrawn="1"/>
        </p:nvSpPr>
        <p:spPr>
          <a:xfrm>
            <a:off x="-1973598" y="3082506"/>
            <a:ext cx="1825892" cy="307777"/>
          </a:xfrm>
          <a:prstGeom prst="rect">
            <a:avLst/>
          </a:prstGeom>
          <a:noFill/>
        </p:spPr>
        <p:txBody>
          <a:bodyPr wrap="square" lIns="0" tIns="0" rIns="0" bIns="0" rtlCol="0">
            <a:spAutoFit/>
          </a:bodyPr>
          <a:lstStyle/>
          <a:p>
            <a:pPr algn="r">
              <a:lnSpc>
                <a:spcPct val="100000"/>
              </a:lnSpc>
            </a:pPr>
            <a:r>
              <a:rPr lang="da-DK" sz="1000" baseline="0" noProof="1">
                <a:solidFill>
                  <a:schemeClr val="tx1">
                    <a:lumMod val="75000"/>
                    <a:lumOff val="25000"/>
                  </a:schemeClr>
                </a:solidFill>
              </a:rPr>
              <a:t>Ændr 2. linje eller ord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34"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9. september 2020</a:t>
            </a:r>
          </a:p>
        </p:txBody>
      </p:sp>
      <p:sp>
        <p:nvSpPr>
          <p:cNvPr id="36"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bg1"/>
                </a:solidFill>
                <a:latin typeface="+mn-lt"/>
              </a:rPr>
              <a:t>Lektor</a:t>
            </a:r>
          </a:p>
        </p:txBody>
      </p:sp>
      <p:sp>
        <p:nvSpPr>
          <p:cNvPr id="35"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endParaRPr lang="da-DK" sz="700" b="0" cap="all" baseline="0" dirty="0">
              <a:solidFill>
                <a:schemeClr val="bg1"/>
              </a:solidFill>
              <a:latin typeface="+mn-lt"/>
            </a:endParaRPr>
          </a:p>
        </p:txBody>
      </p:sp>
      <p:sp>
        <p:nvSpPr>
          <p:cNvPr id="37"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bg1"/>
                </a:solidFill>
                <a:latin typeface="+mn-lt"/>
              </a:rPr>
              <a:t>Esben Houborg</a:t>
            </a:r>
          </a:p>
        </p:txBody>
      </p:sp>
      <p:pic>
        <p:nvPicPr>
          <p:cNvPr id="1299157261" name="SecondaryLogo"/>
          <p:cNvPicPr>
            <a:picLocks noChangeAspect="1"/>
          </p:cNvPicPr>
          <p:nvPr/>
        </p:nvPicPr>
        <p:blipFill>
          <a:blip r:embed="rId3">
            <a:extLst/>
          </a:blip>
          <a:stretch>
            <a:fillRect/>
          </a:stretch>
        </p:blipFill>
        <p:spPr>
          <a:xfrm>
            <a:off x="10206000" y="5997600"/>
            <a:ext cx="1740091" cy="558000"/>
          </a:xfrm>
          <a:prstGeom prst="rect">
            <a:avLst/>
          </a:prstGeom>
        </p:spPr>
      </p:pic>
      <p:pic>
        <p:nvPicPr>
          <p:cNvPr id="18" name="Billede stre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pic>
        <p:nvPicPr>
          <p:cNvPr id="14" name="Logo BSS"/>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5200" y="5997600"/>
            <a:ext cx="600736" cy="601199"/>
          </a:xfrm>
          <a:prstGeom prst="rect">
            <a:avLst/>
          </a:prstGeom>
        </p:spPr>
      </p:pic>
      <p:sp>
        <p:nvSpPr>
          <p:cNvPr id="16" name="OFF_logo2Computed"/>
          <p:cNvSpPr txBox="1">
            <a:spLocks noChangeArrowheads="1"/>
          </p:cNvSpPr>
          <p:nvPr userDrawn="1"/>
        </p:nvSpPr>
        <p:spPr bwMode="auto">
          <a:xfrm>
            <a:off x="972000" y="5997600"/>
            <a:ext cx="2350045" cy="447851"/>
          </a:xfrm>
          <a:prstGeom prst="rect">
            <a:avLst/>
          </a:prstGeom>
          <a:noFill/>
          <a:ln w="1778" algn="ctr">
            <a:noFill/>
            <a:miter lim="800000"/>
            <a:headEnd/>
            <a:tailEnd/>
          </a:ln>
          <a:effectLst/>
        </p:spPr>
        <p:txBody>
          <a:bodyPr wrap="square" lIns="0" tIns="169200" rIns="0" bIns="0">
            <a:spAutoFit/>
          </a:bodyPr>
          <a:lstStyle/>
          <a:p>
            <a:pPr>
              <a:lnSpc>
                <a:spcPct val="100000"/>
              </a:lnSpc>
              <a:defRPr/>
            </a:pPr>
            <a:r>
              <a:rPr lang="da-DK" sz="900" cap="all" spc="40" baseline="0" dirty="0">
                <a:solidFill>
                  <a:schemeClr val="bg1"/>
                </a:solidFill>
                <a:latin typeface="+mn-lt"/>
              </a:rPr>
              <a:t>
Psykologisk Institut
Aarhus Universitet</a:t>
            </a:r>
          </a:p>
          <a:p>
            <a:pPr>
              <a:lnSpc>
                <a:spcPct val="100000"/>
              </a:lnSpc>
              <a:defRPr/>
            </a:pPr>
            <a:endParaRPr lang="da-DK" sz="900" cap="all" spc="40" baseline="0" dirty="0">
              <a:solidFill>
                <a:schemeClr val="bg1"/>
              </a:solidFill>
              <a:latin typeface="+mn-lt"/>
            </a:endParaRPr>
          </a:p>
        </p:txBody>
      </p:sp>
      <p:sp>
        <p:nvSpPr>
          <p:cNvPr id="21" name="OFF_logo1Computed"/>
          <p:cNvSpPr/>
          <p:nvPr userDrawn="1"/>
        </p:nvSpPr>
        <p:spPr bwMode="auto">
          <a:xfrm>
            <a:off x="971999" y="5997600"/>
            <a:ext cx="65" cy="313350"/>
          </a:xfrm>
          <a:prstGeom prst="rect">
            <a:avLst/>
          </a:prstGeom>
          <a:noFill/>
          <a:ln w="1778" cap="flat" cmpd="sng" algn="ctr">
            <a:noFill/>
            <a:prstDash val="solid"/>
            <a:round/>
            <a:headEnd type="none" w="med" len="med"/>
            <a:tailEnd type="none" w="med" len="med"/>
          </a:ln>
          <a:effectLst/>
        </p:spPr>
        <p:txBody>
          <a:bodyPr vert="horz" wrap="none" lIns="0" tIns="3600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r>
              <a:rPr kumimoji="0" lang="da-DK" sz="900" b="1" i="0" u="none" strike="noStrike" cap="all" normalizeH="0" baseline="0" noProof="1">
                <a:ln>
                  <a:noFill/>
                </a:ln>
                <a:solidFill>
                  <a:schemeClr val="bg1"/>
                </a:solidFill>
                <a:effectLst/>
                <a:latin typeface="AU Passata" pitchFamily="34" charset="0"/>
              </a:rPr>
              <a:t>
Center for Rusmiddelforskning, København</a:t>
            </a:r>
          </a:p>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endParaRPr kumimoji="0" lang="da-DK" sz="900" b="1" i="0" u="none" strike="noStrike" cap="all" normalizeH="0" baseline="0" noProof="1">
              <a:ln>
                <a:noFill/>
              </a:ln>
              <a:solidFill>
                <a:schemeClr val="bg1"/>
              </a:solidFill>
              <a:effectLst/>
              <a:latin typeface="AU Passata" pitchFamily="34" charset="0"/>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pPr>
              <a:defRPr/>
            </a:pPr>
            <a:fld id="{E90C1E0A-682D-40DC-B1EA-26C007FDC330}" type="slidenum">
              <a:rPr lang="da-DK" smtClean="0"/>
              <a:pPr>
                <a:defRPr/>
              </a:pPr>
              <a:t>‹nr.›</a:t>
            </a:fld>
            <a:endParaRPr lang="da-DK" dirty="0"/>
          </a:p>
        </p:txBody>
      </p:sp>
      <p:sp>
        <p:nvSpPr>
          <p:cNvPr id="5" name="Date Placeholder 4" hidden="1"/>
          <p:cNvSpPr>
            <a:spLocks noGrp="1"/>
          </p:cNvSpPr>
          <p:nvPr>
            <p:ph type="dt" sz="half" idx="10"/>
          </p:nvPr>
        </p:nvSpPr>
        <p:spPr/>
        <p:txBody>
          <a:bodyPr/>
          <a:lstStyle/>
          <a:p>
            <a:fld id="{E7B83056-E73A-4EB1-8793-61FB59C07FBC}" type="datetimeFigureOut">
              <a:rPr lang="da-DK" smtClean="0"/>
              <a:pPr/>
              <a:t>14-09-2020</a:t>
            </a:fld>
            <a:r>
              <a:rPr lang="da-DK"/>
              <a:t>09-09-2020</a:t>
            </a:r>
          </a:p>
        </p:txBody>
      </p:sp>
      <p:sp>
        <p:nvSpPr>
          <p:cNvPr id="6" name="Footer Placeholder 5" hidden="1"/>
          <p:cNvSpPr>
            <a:spLocks noGrp="1"/>
          </p:cNvSpPr>
          <p:nvPr>
            <p:ph type="ftr" sz="quarter" idx="11"/>
          </p:nvPr>
        </p:nvSpPr>
        <p:spPr/>
        <p:txBody>
          <a:bodyPr/>
          <a:lstStyle/>
          <a:p>
            <a:endParaRPr lang="da-DK"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26532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7" name="Picture Placeholder 2"/>
          <p:cNvSpPr>
            <a:spLocks noGrp="1"/>
          </p:cNvSpPr>
          <p:nvPr>
            <p:ph type="pic" sz="quarter" idx="13" hasCustomPrompt="1"/>
          </p:nvPr>
        </p:nvSpPr>
        <p:spPr>
          <a:xfrm>
            <a:off x="316800" y="3237372"/>
            <a:ext cx="5644800" cy="2653200"/>
          </a:xfrm>
        </p:spPr>
        <p:txBody>
          <a:bodyPr/>
          <a:lstStyle>
            <a:lvl1pPr marL="0" indent="0">
              <a:buFontTx/>
              <a:buNone/>
              <a:defRPr b="0"/>
            </a:lvl1pPr>
          </a:lstStyle>
          <a:p>
            <a:r>
              <a:rPr lang="da-DK" dirty="0"/>
              <a:t>Click here and add image via Templafy Image Library</a:t>
            </a:r>
            <a:endParaRPr lang="da-DK"/>
          </a:p>
        </p:txBody>
      </p:sp>
      <p:sp>
        <p:nvSpPr>
          <p:cNvPr id="5" name="Picture Placeholder 3"/>
          <p:cNvSpPr>
            <a:spLocks noGrp="1"/>
          </p:cNvSpPr>
          <p:nvPr>
            <p:ph type="pic" sz="quarter" idx="12" hasCustomPrompt="1"/>
          </p:nvPr>
        </p:nvSpPr>
        <p:spPr>
          <a:xfrm>
            <a:off x="6231600" y="316800"/>
            <a:ext cx="5644800" cy="5583600"/>
          </a:xfrm>
        </p:spPr>
        <p:txBody>
          <a:bodyPr/>
          <a:lstStyle>
            <a:lvl1pPr marL="0" indent="0">
              <a:buFontTx/>
              <a:buNone/>
              <a:defRPr b="0"/>
            </a:lvl1pPr>
          </a:lstStyle>
          <a:p>
            <a:r>
              <a:rPr lang="da-DK" dirty="0"/>
              <a:t>Click here and add image via Templafy Image Library</a:t>
            </a:r>
            <a:endParaRPr lang="da-DK"/>
          </a:p>
        </p:txBody>
      </p:sp>
      <p:sp>
        <p:nvSpPr>
          <p:cNvPr id="10" name="Slide Number Placeholder 9"/>
          <p:cNvSpPr>
            <a:spLocks noGrp="1"/>
          </p:cNvSpPr>
          <p:nvPr>
            <p:ph type="sldNum" sz="quarter" idx="16"/>
          </p:nvPr>
        </p:nvSpPr>
        <p:spPr/>
        <p:txBody>
          <a:bodyPr/>
          <a:lstStyle/>
          <a:p>
            <a:pPr>
              <a:defRPr/>
            </a:pPr>
            <a:fld id="{E90C1E0A-682D-40DC-B1EA-26C007FDC330}" type="slidenum">
              <a:rPr lang="da-DK" smtClean="0"/>
              <a:pPr>
                <a:defRPr/>
              </a:pPr>
              <a:t>‹nr.›</a:t>
            </a:fld>
            <a:endParaRPr lang="da-DK" dirty="0"/>
          </a:p>
        </p:txBody>
      </p:sp>
      <p:sp>
        <p:nvSpPr>
          <p:cNvPr id="8" name="Date Placeholder 7" hidden="1"/>
          <p:cNvSpPr>
            <a:spLocks noGrp="1"/>
          </p:cNvSpPr>
          <p:nvPr>
            <p:ph type="dt" sz="half" idx="14"/>
          </p:nvPr>
        </p:nvSpPr>
        <p:spPr/>
        <p:txBody>
          <a:bodyPr/>
          <a:lstStyle/>
          <a:p>
            <a:fld id="{E7B83056-E73A-4EB1-8793-61FB59C07FBC}" type="datetimeFigureOut">
              <a:rPr lang="da-DK" smtClean="0"/>
              <a:pPr/>
              <a:t>14-09-2020</a:t>
            </a:fld>
            <a:r>
              <a:rPr lang="da-DK"/>
              <a:t>09-09-2020</a:t>
            </a:r>
          </a:p>
        </p:txBody>
      </p:sp>
      <p:sp>
        <p:nvSpPr>
          <p:cNvPr id="9" name="Footer Placeholder 8" hidden="1"/>
          <p:cNvSpPr>
            <a:spLocks noGrp="1"/>
          </p:cNvSpPr>
          <p:nvPr>
            <p:ph type="ftr" sz="quarter" idx="15"/>
          </p:nvPr>
        </p:nvSpPr>
        <p:spPr/>
        <p:txBody>
          <a:bodyPr/>
          <a:lstStyle/>
          <a:p>
            <a:endParaRPr lang="da-DK" dirty="0"/>
          </a:p>
        </p:txBody>
      </p:sp>
    </p:spTree>
    <p:extLst>
      <p:ext uri="{BB962C8B-B14F-4D97-AF65-F5344CB8AC3E}">
        <p14:creationId xmlns:p14="http://schemas.microsoft.com/office/powerpoint/2010/main" val="2260751815"/>
      </p:ext>
    </p:extLst>
  </p:cSld>
  <p:clrMapOvr>
    <a:masterClrMapping/>
  </p:clrMapOvr>
  <p:extLst mod="1">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pictures II">
    <p:spTree>
      <p:nvGrpSpPr>
        <p:cNvPr id="1" name=""/>
        <p:cNvGrpSpPr/>
        <p:nvPr/>
      </p:nvGrpSpPr>
      <p:grpSpPr>
        <a:xfrm>
          <a:off x="0" y="0"/>
          <a:ext cx="0" cy="0"/>
          <a:chOff x="0" y="0"/>
          <a:chExt cx="0" cy="0"/>
        </a:xfrm>
      </p:grpSpPr>
      <p:sp>
        <p:nvSpPr>
          <p:cNvPr id="5" name="Picture Placeholder 1"/>
          <p:cNvSpPr>
            <a:spLocks noGrp="1"/>
          </p:cNvSpPr>
          <p:nvPr>
            <p:ph type="pic" sz="quarter" idx="12" hasCustomPrompt="1"/>
          </p:nvPr>
        </p:nvSpPr>
        <p:spPr>
          <a:xfrm>
            <a:off x="316800" y="316800"/>
            <a:ext cx="56448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4" name="Picture Placeholder 2"/>
          <p:cNvSpPr>
            <a:spLocks noGrp="1"/>
          </p:cNvSpPr>
          <p:nvPr>
            <p:ph type="pic" sz="quarter" idx="11" hasCustomPrompt="1"/>
          </p:nvPr>
        </p:nvSpPr>
        <p:spPr>
          <a:xfrm>
            <a:off x="6231600" y="316800"/>
            <a:ext cx="5644800" cy="2653200"/>
          </a:xfrm>
        </p:spPr>
        <p:txBody>
          <a:bodyPr/>
          <a:lstStyle>
            <a:lvl1pPr marL="0" indent="0">
              <a:buFontTx/>
              <a:buNone/>
              <a:defRPr b="0"/>
            </a:lvl1pPr>
          </a:lstStyle>
          <a:p>
            <a:r>
              <a:rPr lang="da-DK" dirty="0"/>
              <a:t>Click here and add image via Templafy Image Library</a:t>
            </a:r>
            <a:endParaRPr lang="da-DK"/>
          </a:p>
        </p:txBody>
      </p:sp>
      <p:sp>
        <p:nvSpPr>
          <p:cNvPr id="7" name="Picture Placeholder 3"/>
          <p:cNvSpPr>
            <a:spLocks noGrp="1"/>
          </p:cNvSpPr>
          <p:nvPr>
            <p:ph type="pic" sz="quarter" idx="13" hasCustomPrompt="1"/>
          </p:nvPr>
        </p:nvSpPr>
        <p:spPr>
          <a:xfrm>
            <a:off x="6231600" y="3237372"/>
            <a:ext cx="5644800" cy="2653200"/>
          </a:xfrm>
        </p:spPr>
        <p:txBody>
          <a:bodyPr/>
          <a:lstStyle>
            <a:lvl1pPr marL="0" indent="0">
              <a:buFontTx/>
              <a:buNone/>
              <a:defRPr b="0"/>
            </a:lvl1pPr>
          </a:lstStyle>
          <a:p>
            <a:r>
              <a:rPr lang="da-DK" dirty="0"/>
              <a:t>Click here and add image via Templafy Image Library</a:t>
            </a:r>
            <a:endParaRPr lang="da-DK"/>
          </a:p>
        </p:txBody>
      </p:sp>
      <p:sp>
        <p:nvSpPr>
          <p:cNvPr id="10" name="Slide Number Placeholder 9"/>
          <p:cNvSpPr>
            <a:spLocks noGrp="1"/>
          </p:cNvSpPr>
          <p:nvPr>
            <p:ph type="sldNum" sz="quarter" idx="16"/>
          </p:nvPr>
        </p:nvSpPr>
        <p:spPr/>
        <p:txBody>
          <a:bodyPr/>
          <a:lstStyle/>
          <a:p>
            <a:pPr>
              <a:defRPr/>
            </a:pPr>
            <a:fld id="{E90C1E0A-682D-40DC-B1EA-26C007FDC330}" type="slidenum">
              <a:rPr lang="da-DK" smtClean="0"/>
              <a:pPr>
                <a:defRPr/>
              </a:pPr>
              <a:t>‹nr.›</a:t>
            </a:fld>
            <a:endParaRPr lang="da-DK" dirty="0"/>
          </a:p>
        </p:txBody>
      </p:sp>
      <p:sp>
        <p:nvSpPr>
          <p:cNvPr id="8" name="Date Placeholder 7" hidden="1"/>
          <p:cNvSpPr>
            <a:spLocks noGrp="1"/>
          </p:cNvSpPr>
          <p:nvPr>
            <p:ph type="dt" sz="half" idx="14"/>
          </p:nvPr>
        </p:nvSpPr>
        <p:spPr/>
        <p:txBody>
          <a:bodyPr/>
          <a:lstStyle/>
          <a:p>
            <a:fld id="{E7B83056-E73A-4EB1-8793-61FB59C07FBC}" type="datetimeFigureOut">
              <a:rPr lang="da-DK" smtClean="0"/>
              <a:pPr/>
              <a:t>14-09-2020</a:t>
            </a:fld>
            <a:r>
              <a:rPr lang="da-DK"/>
              <a:t>09-09-2020</a:t>
            </a:r>
          </a:p>
        </p:txBody>
      </p:sp>
      <p:sp>
        <p:nvSpPr>
          <p:cNvPr id="9" name="Footer Placeholder 8" hidden="1"/>
          <p:cNvSpPr>
            <a:spLocks noGrp="1"/>
          </p:cNvSpPr>
          <p:nvPr>
            <p:ph type="ftr" sz="quarter" idx="15"/>
          </p:nvPr>
        </p:nvSpPr>
        <p:spPr/>
        <p:txBody>
          <a:bodyPr/>
          <a:lstStyle/>
          <a:p>
            <a:endParaRPr lang="da-DK" dirty="0"/>
          </a:p>
        </p:txBody>
      </p:sp>
    </p:spTree>
    <p:extLst>
      <p:ext uri="{BB962C8B-B14F-4D97-AF65-F5344CB8AC3E}">
        <p14:creationId xmlns:p14="http://schemas.microsoft.com/office/powerpoint/2010/main" val="93570263"/>
      </p:ext>
    </p:extLst>
  </p:cSld>
  <p:clrMapOvr>
    <a:masterClrMapping/>
  </p:clrMapOvr>
  <p:extLst mod="1">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 slide pictur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315913" y="315913"/>
            <a:ext cx="11557000" cy="6220354"/>
          </a:xfrm>
        </p:spPr>
        <p:txBody>
          <a:bodyPr/>
          <a:lstStyle>
            <a:lvl1pPr marL="0" indent="0">
              <a:buFontTx/>
              <a:buNone/>
              <a:defRPr b="0"/>
            </a:lvl1pPr>
          </a:lstStyle>
          <a:p>
            <a:r>
              <a:rPr lang="da-DK" dirty="0"/>
              <a:t>Click here and add image via Templafy Image Library</a:t>
            </a:r>
            <a:endParaRPr lang="da-DK"/>
          </a:p>
        </p:txBody>
      </p:sp>
      <p:sp>
        <p:nvSpPr>
          <p:cNvPr id="8" name="Slide Number Placeholder 7"/>
          <p:cNvSpPr>
            <a:spLocks noGrp="1"/>
          </p:cNvSpPr>
          <p:nvPr>
            <p:ph type="sldNum" sz="quarter" idx="14"/>
          </p:nvPr>
        </p:nvSpPr>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2"/>
          </p:nvPr>
        </p:nvSpPr>
        <p:spPr/>
        <p:txBody>
          <a:bodyPr/>
          <a:lstStyle/>
          <a:p>
            <a:fld id="{E7B83056-E73A-4EB1-8793-61FB59C07FBC}" type="datetimeFigureOut">
              <a:rPr lang="da-DK" smtClean="0"/>
              <a:pPr/>
              <a:t>14-09-2020</a:t>
            </a:fld>
            <a:r>
              <a:rPr lang="da-DK"/>
              <a:t>09-09-2020</a:t>
            </a:r>
          </a:p>
        </p:txBody>
      </p:sp>
      <p:sp>
        <p:nvSpPr>
          <p:cNvPr id="7" name="Footer Placeholder 6"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1534947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9"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0" name="Slide Number Placeholder 9"/>
          <p:cNvSpPr>
            <a:spLocks noGrp="1"/>
          </p:cNvSpPr>
          <p:nvPr>
            <p:ph type="sldNum" sz="quarter" idx="15"/>
          </p:nvPr>
        </p:nvSpPr>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3"/>
          </p:nvPr>
        </p:nvSpPr>
        <p:spPr/>
        <p:txBody>
          <a:bodyPr/>
          <a:lstStyle/>
          <a:p>
            <a:fld id="{E7B83056-E73A-4EB1-8793-61FB59C07FBC}" type="datetimeFigureOut">
              <a:rPr lang="da-DK" smtClean="0"/>
              <a:pPr/>
              <a:t>14-09-2020</a:t>
            </a:fld>
            <a:r>
              <a:rPr lang="da-DK"/>
              <a:t>09-09-2020</a:t>
            </a:r>
          </a:p>
        </p:txBody>
      </p:sp>
      <p:sp>
        <p:nvSpPr>
          <p:cNvPr id="8" name="Footer Placeholder 7" hidden="1"/>
          <p:cNvSpPr>
            <a:spLocks noGrp="1"/>
          </p:cNvSpPr>
          <p:nvPr>
            <p:ph type="ftr" sz="quarter" idx="14"/>
          </p:nvPr>
        </p:nvSpPr>
        <p:spPr/>
        <p:txBody>
          <a:bodyPr/>
          <a:lstStyle/>
          <a:p>
            <a:endParaRPr lang="da-DK" dirty="0"/>
          </a:p>
        </p:txBody>
      </p:sp>
      <p:sp>
        <p:nvSpPr>
          <p:cNvPr id="11" name="Text Placeholder 61"/>
          <p:cNvSpPr>
            <a:spLocks noGrp="1"/>
          </p:cNvSpPr>
          <p:nvPr>
            <p:ph type="body" sz="quarter" idx="16" hasCustomPrompt="1"/>
          </p:nvPr>
        </p:nvSpPr>
        <p:spPr>
          <a:xfrm>
            <a:off x="1845940" y="1412776"/>
            <a:ext cx="8496944" cy="3744416"/>
          </a:xfrm>
        </p:spPr>
        <p:txBody>
          <a:bodyPr/>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algn="ctr">
              <a:buFontTx/>
              <a:buNone/>
              <a:defRPr/>
            </a:lvl3pPr>
          </a:lstStyle>
          <a:p>
            <a:pPr lvl="0"/>
            <a:r>
              <a:rPr lang="da-DK" dirty="0"/>
              <a:t>Click to add Quote text, for next level ENTER and TAB</a:t>
            </a:r>
            <a:endParaRPr lang="da-DK"/>
          </a:p>
          <a:p>
            <a:pPr lvl="1"/>
            <a:r>
              <a:rPr lang="da-DK" dirty="0"/>
              <a:t>Second level</a:t>
            </a:r>
            <a:endParaRPr lang="da-DK"/>
          </a:p>
          <a:p>
            <a:pPr lvl="2"/>
            <a:endParaRPr lang="da-DK" dirty="0"/>
          </a:p>
        </p:txBody>
      </p:sp>
    </p:spTree>
    <p:extLst>
      <p:ext uri="{BB962C8B-B14F-4D97-AF65-F5344CB8AC3E}">
        <p14:creationId xmlns:p14="http://schemas.microsoft.com/office/powerpoint/2010/main" val="1796140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and Quote slide">
    <p:spTree>
      <p:nvGrpSpPr>
        <p:cNvPr id="1" name=""/>
        <p:cNvGrpSpPr/>
        <p:nvPr/>
      </p:nvGrpSpPr>
      <p:grpSpPr>
        <a:xfrm>
          <a:off x="0" y="0"/>
          <a:ext cx="0" cy="0"/>
          <a:chOff x="0" y="0"/>
          <a:chExt cx="0" cy="0"/>
        </a:xfrm>
      </p:grpSpPr>
      <p:sp>
        <p:nvSpPr>
          <p:cNvPr id="8"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5" name="Title 1"/>
          <p:cNvSpPr>
            <a:spLocks noGrp="1"/>
          </p:cNvSpPr>
          <p:nvPr>
            <p:ph type="title"/>
          </p:nvPr>
        </p:nvSpPr>
        <p:spPr>
          <a:xfrm>
            <a:off x="315913" y="230400"/>
            <a:ext cx="11563200" cy="752400"/>
          </a:xfrm>
        </p:spPr>
        <p:txBody>
          <a:bodyPr anchor="t" anchorCtr="0"/>
          <a:lstStyle/>
          <a:p>
            <a:r>
              <a:rPr lang="da-DK" dirty="0"/>
              <a:t>Click to edit Master title style</a:t>
            </a:r>
            <a:endParaRPr lang="da-DK"/>
          </a:p>
        </p:txBody>
      </p:sp>
      <p:sp>
        <p:nvSpPr>
          <p:cNvPr id="11" name="Slide Number Placeholder 10"/>
          <p:cNvSpPr>
            <a:spLocks noGrp="1"/>
          </p:cNvSpPr>
          <p:nvPr>
            <p:ph type="sldNum" sz="quarter" idx="15"/>
          </p:nvPr>
        </p:nvSpPr>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3"/>
          </p:nvPr>
        </p:nvSpPr>
        <p:spPr/>
        <p:txBody>
          <a:bodyPr/>
          <a:lstStyle/>
          <a:p>
            <a:fld id="{E7B83056-E73A-4EB1-8793-61FB59C07FBC}" type="datetimeFigureOut">
              <a:rPr lang="da-DK" smtClean="0"/>
              <a:pPr/>
              <a:t>14-09-2020</a:t>
            </a:fld>
            <a:r>
              <a:rPr lang="da-DK"/>
              <a:t>09-09-2020</a:t>
            </a:r>
          </a:p>
        </p:txBody>
      </p:sp>
      <p:sp>
        <p:nvSpPr>
          <p:cNvPr id="10" name="Footer Placeholder 9" hidden="1"/>
          <p:cNvSpPr>
            <a:spLocks noGrp="1"/>
          </p:cNvSpPr>
          <p:nvPr>
            <p:ph type="ftr" sz="quarter" idx="14"/>
          </p:nvPr>
        </p:nvSpPr>
        <p:spPr/>
        <p:txBody>
          <a:bodyPr/>
          <a:lstStyle/>
          <a:p>
            <a:endParaRPr lang="da-DK" dirty="0"/>
          </a:p>
        </p:txBody>
      </p:sp>
      <p:sp>
        <p:nvSpPr>
          <p:cNvPr id="12" name="Text Placeholder 2"/>
          <p:cNvSpPr>
            <a:spLocks noGrp="1"/>
          </p:cNvSpPr>
          <p:nvPr>
            <p:ph type="body" sz="quarter" idx="11" hasCustomPrompt="1"/>
          </p:nvPr>
        </p:nvSpPr>
        <p:spPr>
          <a:xfrm>
            <a:off x="2998068" y="1853461"/>
            <a:ext cx="6264696" cy="2725288"/>
          </a:xfrm>
        </p:spPr>
        <p:txBody>
          <a:bodyPr/>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marL="576000" indent="0">
              <a:buNone/>
              <a:defRPr/>
            </a:lvl3pPr>
          </a:lstStyle>
          <a:p>
            <a:pPr lvl="0"/>
            <a:r>
              <a:rPr lang="da-DK" dirty="0"/>
              <a:t>Click to add Quote text, for next level ENTER and TAB</a:t>
            </a:r>
            <a:endParaRPr lang="da-DK"/>
          </a:p>
          <a:p>
            <a:pPr lvl="1"/>
            <a:r>
              <a:rPr lang="da-DK" dirty="0"/>
              <a:t>Second level</a:t>
            </a:r>
            <a:endParaRPr lang="da-DK"/>
          </a:p>
        </p:txBody>
      </p:sp>
    </p:spTree>
    <p:extLst>
      <p:ext uri="{BB962C8B-B14F-4D97-AF65-F5344CB8AC3E}">
        <p14:creationId xmlns:p14="http://schemas.microsoft.com/office/powerpoint/2010/main" val="1495154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slide content">
    <p:spTree>
      <p:nvGrpSpPr>
        <p:cNvPr id="1" name=""/>
        <p:cNvGrpSpPr/>
        <p:nvPr/>
      </p:nvGrpSpPr>
      <p:grpSpPr>
        <a:xfrm>
          <a:off x="0" y="0"/>
          <a:ext cx="0" cy="0"/>
          <a:chOff x="0" y="0"/>
          <a:chExt cx="0" cy="0"/>
        </a:xfrm>
      </p:grpSpPr>
      <p:sp>
        <p:nvSpPr>
          <p:cNvPr id="5" name="Content Placeholder 1"/>
          <p:cNvSpPr>
            <a:spLocks noGrp="1"/>
          </p:cNvSpPr>
          <p:nvPr>
            <p:ph sz="quarter" idx="12"/>
          </p:nvPr>
        </p:nvSpPr>
        <p:spPr>
          <a:xfrm>
            <a:off x="328613" y="328612"/>
            <a:ext cx="11550650" cy="6213475"/>
          </a:xfrm>
        </p:spPr>
        <p:txBody>
          <a:body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8" name="Slide Number Placeholder 7"/>
          <p:cNvSpPr>
            <a:spLocks noGrp="1"/>
          </p:cNvSpPr>
          <p:nvPr>
            <p:ph type="sldNum" sz="quarter" idx="15"/>
          </p:nvPr>
        </p:nvSpPr>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3"/>
          </p:nvPr>
        </p:nvSpPr>
        <p:spPr/>
        <p:txBody>
          <a:bodyPr/>
          <a:lstStyle/>
          <a:p>
            <a:fld id="{E7B83056-E73A-4EB1-8793-61FB59C07FBC}" type="datetimeFigureOut">
              <a:rPr lang="da-DK" smtClean="0"/>
              <a:pPr/>
              <a:t>14-09-2020</a:t>
            </a:fld>
            <a:r>
              <a:rPr lang="da-DK"/>
              <a:t>09-09-2020</a:t>
            </a:r>
          </a:p>
        </p:txBody>
      </p:sp>
      <p:sp>
        <p:nvSpPr>
          <p:cNvPr id="7" name="Footer Placeholder 6"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78156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Click to edit Master title style</a:t>
            </a:r>
            <a:endParaRPr lang="da-DK"/>
          </a:p>
        </p:txBody>
      </p:sp>
      <p:sp>
        <p:nvSpPr>
          <p:cNvPr id="6" name="TextBox 5"/>
          <p:cNvSpPr txBox="1"/>
          <p:nvPr userDrawn="1"/>
        </p:nvSpPr>
        <p:spPr>
          <a:xfrm>
            <a:off x="-2160355" y="1022476"/>
            <a:ext cx="2012649" cy="473425"/>
          </a:xfrm>
          <a:prstGeom prst="rect">
            <a:avLst/>
          </a:prstGeom>
          <a:noFill/>
        </p:spPr>
        <p:txBody>
          <a:bodyPr wrap="square" lIns="0" tIns="0" rIns="0" bIns="0" rtlCol="0">
            <a:noAutofit/>
          </a:bodyPr>
          <a:lstStyle/>
          <a:p>
            <a:pPr algn="r">
              <a:lnSpc>
                <a:spcPct val="100000"/>
              </a:lnSpc>
            </a:pPr>
            <a:r>
              <a:rPr lang="da-DK" sz="1000" noProof="1">
                <a:solidFill>
                  <a:schemeClr val="tx1">
                    <a:lumMod val="75000"/>
                    <a:lumOff val="25000"/>
                  </a:schemeClr>
                </a:solidFill>
              </a:rPr>
              <a:t>Ændr 2. linje i overskriften </a:t>
            </a:r>
            <a:r>
              <a:rPr lang="en-GB" sz="1000" noProof="1">
                <a:solidFill>
                  <a:schemeClr val="tx1">
                    <a:lumMod val="75000"/>
                    <a:lumOff val="25000"/>
                  </a:schemeClr>
                </a:solidFill>
              </a:rPr>
              <a:t/>
            </a:r>
            <a:br>
              <a:rPr lang="en-GB" sz="1000" noProof="1">
                <a:solidFill>
                  <a:schemeClr val="tx1">
                    <a:lumMod val="75000"/>
                    <a:lumOff val="25000"/>
                  </a:schemeClr>
                </a:solidFill>
              </a:rPr>
            </a:br>
            <a:r>
              <a:rPr lang="da-DK" sz="1000" noProof="1">
                <a:solidFill>
                  <a:schemeClr val="tx1">
                    <a:lumMod val="75000"/>
                    <a:lumOff val="25000"/>
                  </a:schemeClr>
                </a:solidFill>
              </a:rPr>
              <a:t>til AU Passata Light</a:t>
            </a:r>
            <a:endParaRPr lang="da-DK" sz="4799" dirty="0"/>
          </a:p>
        </p:txBody>
      </p:sp>
      <p:sp>
        <p:nvSpPr>
          <p:cNvPr id="9" name="Slide Number Placeholder 8"/>
          <p:cNvSpPr>
            <a:spLocks noGrp="1"/>
          </p:cNvSpPr>
          <p:nvPr>
            <p:ph type="sldNum" sz="quarter" idx="12"/>
          </p:nvPr>
        </p:nvSpPr>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E7B83056-E73A-4EB1-8793-61FB59C07FBC}" type="datetimeFigureOut">
              <a:rPr lang="da-DK" smtClean="0"/>
              <a:pPr/>
              <a:t>14-09-2020</a:t>
            </a:fld>
            <a:r>
              <a:rPr lang="da-DK"/>
              <a:t>09-09-2020</a:t>
            </a:r>
          </a:p>
        </p:txBody>
      </p:sp>
      <p:sp>
        <p:nvSpPr>
          <p:cNvPr id="8" name="Footer Placeholder 7" hidden="1"/>
          <p:cNvSpPr>
            <a:spLocks noGrp="1"/>
          </p:cNvSpPr>
          <p:nvPr>
            <p:ph type="ftr" sz="quarter" idx="11"/>
          </p:nvPr>
        </p:nvSpPr>
        <p:spPr/>
        <p:txBody>
          <a:bodyPr/>
          <a:lstStyle/>
          <a:p>
            <a:endParaRPr lang="da-DK"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Rectangle 2"/>
          <p:cNvSpPr/>
          <p:nvPr userDrawn="1"/>
        </p:nvSpPr>
        <p:spPr bwMode="auto">
          <a:xfrm>
            <a:off x="765820" y="1340768"/>
            <a:ext cx="1224136" cy="504056"/>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8" name="Slide Number Placeholder 7" hidden="1"/>
          <p:cNvSpPr>
            <a:spLocks noGrp="1"/>
          </p:cNvSpPr>
          <p:nvPr>
            <p:ph type="sldNum" sz="quarter" idx="12"/>
          </p:nvPr>
        </p:nvSpPr>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0"/>
          </p:nvPr>
        </p:nvSpPr>
        <p:spPr/>
        <p:txBody>
          <a:bodyPr/>
          <a:lstStyle/>
          <a:p>
            <a:fld id="{E7B83056-E73A-4EB1-8793-61FB59C07FBC}" type="datetimeFigureOut">
              <a:rPr lang="da-DK" smtClean="0"/>
              <a:pPr/>
              <a:t>14-09-2020</a:t>
            </a:fld>
            <a:r>
              <a:rPr lang="da-DK"/>
              <a:t>09-09-2020</a:t>
            </a:r>
          </a:p>
        </p:txBody>
      </p:sp>
      <p:sp>
        <p:nvSpPr>
          <p:cNvPr id="7" name="Footer Placeholder 6" hidden="1"/>
          <p:cNvSpPr>
            <a:spLocks noGrp="1"/>
          </p:cNvSpPr>
          <p:nvPr>
            <p:ph type="ftr" sz="quarter" idx="11"/>
          </p:nvPr>
        </p:nvSpPr>
        <p:spPr/>
        <p:txBody>
          <a:bodyPr/>
          <a:lstStyle/>
          <a:p>
            <a:endParaRPr lang="da-DK"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pic>
        <p:nvPicPr>
          <p:cNvPr id="4" name="Logo BS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5602" y="2229266"/>
            <a:ext cx="2397621" cy="2399468"/>
          </a:xfrm>
          <a:prstGeom prst="rect">
            <a:avLst/>
          </a:prstGeom>
        </p:spPr>
      </p:pic>
      <p:sp>
        <p:nvSpPr>
          <p:cNvPr id="2" name="Date Placeholder 1" hidden="1"/>
          <p:cNvSpPr>
            <a:spLocks noGrp="1"/>
          </p:cNvSpPr>
          <p:nvPr>
            <p:ph type="dt" sz="half" idx="10"/>
          </p:nvPr>
        </p:nvSpPr>
        <p:spPr/>
        <p:txBody>
          <a:bodyPr/>
          <a:lstStyle/>
          <a:p>
            <a:fld id="{E7B83056-E73A-4EB1-8793-61FB59C07FBC}" type="datetimeFigureOut">
              <a:rPr lang="da-DK" smtClean="0"/>
              <a:pPr/>
              <a:t>14-09-2020</a:t>
            </a:fld>
            <a:r>
              <a:rPr lang="da-DK"/>
              <a:t>09-09-2020</a:t>
            </a:r>
          </a:p>
        </p:txBody>
      </p:sp>
      <p:sp>
        <p:nvSpPr>
          <p:cNvPr id="3" name="Footer Placeholder 2" hidden="1"/>
          <p:cNvSpPr>
            <a:spLocks noGrp="1"/>
          </p:cNvSpPr>
          <p:nvPr>
            <p:ph type="ftr" sz="quarter" idx="11"/>
          </p:nvPr>
        </p:nvSpPr>
        <p:spPr/>
        <p:txBody>
          <a:bodyPr/>
          <a:lstStyle/>
          <a:p>
            <a:endParaRPr lang="da-DK" dirty="0"/>
          </a:p>
        </p:txBody>
      </p:sp>
      <p:sp>
        <p:nvSpPr>
          <p:cNvPr id="5" name="Slide Number Placeholder 4" hidden="1"/>
          <p:cNvSpPr>
            <a:spLocks noGrp="1"/>
          </p:cNvSpPr>
          <p:nvPr>
            <p:ph type="sldNum" sz="quarter" idx="12"/>
          </p:nvPr>
        </p:nvSpPr>
        <p:spPr>
          <a:xfrm>
            <a:off x="0" y="7020000"/>
            <a:ext cx="0" cy="0"/>
          </a:xfrm>
        </p:spPr>
        <p:txBody>
          <a:bodyPr/>
          <a:lstStyle>
            <a:lvl1pPr>
              <a:defRPr sz="100">
                <a:noFill/>
              </a:defRPr>
            </a:lvl1pPr>
          </a:lstStyle>
          <a:p>
            <a:pPr>
              <a:defRPr/>
            </a:pPr>
            <a:fld id="{E90C1E0A-682D-40DC-B1EA-26C007FDC330}" type="slidenum">
              <a:rPr lang="da-DK" smtClean="0"/>
              <a:pPr>
                <a:defRPr/>
              </a:pPr>
              <a:t>‹nr.›</a:t>
            </a:fld>
            <a:endParaRPr lang="da-DK" dirty="0"/>
          </a:p>
        </p:txBody>
      </p:sp>
    </p:spTree>
    <p:extLst>
      <p:ext uri="{BB962C8B-B14F-4D97-AF65-F5344CB8AC3E}">
        <p14:creationId xmlns:p14="http://schemas.microsoft.com/office/powerpoint/2010/main" val="1444901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BSS">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pic>
        <p:nvPicPr>
          <p:cNvPr id="7" name="Logo BS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0000" y="2520000"/>
            <a:ext cx="1650375" cy="1650375"/>
          </a:xfrm>
          <a:prstGeom prst="rect">
            <a:avLst/>
          </a:prstGeom>
        </p:spPr>
      </p:pic>
      <p:sp>
        <p:nvSpPr>
          <p:cNvPr id="6" name="OFF_logo2Computed"/>
          <p:cNvSpPr txBox="1">
            <a:spLocks noChangeArrowheads="1"/>
          </p:cNvSpPr>
          <p:nvPr userDrawn="1"/>
        </p:nvSpPr>
        <p:spPr bwMode="auto">
          <a:xfrm>
            <a:off x="4392000" y="2520000"/>
            <a:ext cx="7480913" cy="869657"/>
          </a:xfrm>
          <a:prstGeom prst="rect">
            <a:avLst/>
          </a:prstGeom>
          <a:noFill/>
          <a:ln w="1778" algn="ctr">
            <a:noFill/>
            <a:miter lim="800000"/>
            <a:headEnd/>
            <a:tailEnd/>
          </a:ln>
          <a:effectLst/>
        </p:spPr>
        <p:txBody>
          <a:bodyPr wrap="square" lIns="0" tIns="493200" rIns="0" bIns="0">
            <a:spAutoFit/>
          </a:bodyPr>
          <a:lstStyle/>
          <a:p>
            <a:pPr>
              <a:lnSpc>
                <a:spcPct val="105000"/>
              </a:lnSpc>
              <a:defRPr/>
            </a:pPr>
            <a:r>
              <a:rPr lang="da-DK" sz="2300" b="0" cap="all" spc="200" baseline="0" dirty="0">
                <a:solidFill>
                  <a:schemeClr val="bg1"/>
                </a:solidFill>
                <a:latin typeface="AU Passata" panose="020B0503030502030804" pitchFamily="34" charset="0"/>
              </a:rPr>
              <a:t>
Psykologisk Institut
Aarhus Universitet</a:t>
            </a:r>
          </a:p>
        </p:txBody>
      </p:sp>
      <p:sp>
        <p:nvSpPr>
          <p:cNvPr id="10" name="OFF_logo1Computed"/>
          <p:cNvSpPr txBox="1">
            <a:spLocks noChangeArrowheads="1"/>
          </p:cNvSpPr>
          <p:nvPr userDrawn="1"/>
        </p:nvSpPr>
        <p:spPr bwMode="auto">
          <a:xfrm>
            <a:off x="4392000" y="2520000"/>
            <a:ext cx="7480913" cy="495236"/>
          </a:xfrm>
          <a:prstGeom prst="rect">
            <a:avLst/>
          </a:prstGeom>
          <a:noFill/>
          <a:ln w="1778" algn="ctr">
            <a:noFill/>
            <a:miter lim="800000"/>
            <a:headEnd/>
            <a:tailEnd/>
          </a:ln>
          <a:effectLst/>
        </p:spPr>
        <p:txBody>
          <a:bodyPr wrap="square" lIns="0" tIns="122400" rIns="0" bIns="0">
            <a:spAutoFit/>
          </a:bodyPr>
          <a:lstStyle/>
          <a:p>
            <a:pPr>
              <a:lnSpc>
                <a:spcPct val="105000"/>
              </a:lnSpc>
              <a:defRPr/>
            </a:pPr>
            <a:r>
              <a:rPr lang="da-DK" sz="2300" b="1" cap="all" spc="200" baseline="0" dirty="0">
                <a:solidFill>
                  <a:schemeClr val="bg1"/>
                </a:solidFill>
                <a:latin typeface="AU Passata" panose="020B0503030502030804" pitchFamily="34" charset="0"/>
              </a:rPr>
              <a:t>
Center for Rusmiddelforskning, København</a:t>
            </a:r>
          </a:p>
        </p:txBody>
      </p:sp>
      <p:sp>
        <p:nvSpPr>
          <p:cNvPr id="9" name="Date Placeholder 1" hidden="1"/>
          <p:cNvSpPr>
            <a:spLocks noGrp="1"/>
          </p:cNvSpPr>
          <p:nvPr>
            <p:ph type="dt" sz="half" idx="10"/>
          </p:nvPr>
        </p:nvSpPr>
        <p:spPr>
          <a:xfrm>
            <a:off x="0" y="7020000"/>
            <a:ext cx="0" cy="0"/>
          </a:xfrm>
        </p:spPr>
        <p:txBody>
          <a:bodyPr/>
          <a:lstStyle/>
          <a:p>
            <a:fld id="{E7B83056-E73A-4EB1-8793-61FB59C07FBC}" type="datetimeFigureOut">
              <a:rPr lang="da-DK" smtClean="0"/>
              <a:pPr/>
              <a:t>14-09-2020</a:t>
            </a:fld>
            <a:r>
              <a:rPr lang="da-DK"/>
              <a:t>09-09-2020</a:t>
            </a:r>
          </a:p>
        </p:txBody>
      </p:sp>
      <p:sp>
        <p:nvSpPr>
          <p:cNvPr id="11" name="Footer Placeholder 2" hidden="1"/>
          <p:cNvSpPr>
            <a:spLocks noGrp="1"/>
          </p:cNvSpPr>
          <p:nvPr>
            <p:ph type="ftr" sz="quarter" idx="11"/>
          </p:nvPr>
        </p:nvSpPr>
        <p:spPr>
          <a:xfrm>
            <a:off x="0" y="7020000"/>
            <a:ext cx="0" cy="0"/>
          </a:xfrm>
        </p:spPr>
        <p:txBody>
          <a:bodyPr/>
          <a:lstStyle/>
          <a:p>
            <a:endParaRPr lang="da-DK" dirty="0"/>
          </a:p>
        </p:txBody>
      </p:sp>
      <p:sp>
        <p:nvSpPr>
          <p:cNvPr id="12" name="Slide Number Placeholder 4" hidden="1"/>
          <p:cNvSpPr>
            <a:spLocks noGrp="1"/>
          </p:cNvSpPr>
          <p:nvPr>
            <p:ph type="sldNum" sz="quarter" idx="12"/>
          </p:nvPr>
        </p:nvSpPr>
        <p:spPr>
          <a:xfrm>
            <a:off x="0" y="7020000"/>
            <a:ext cx="0" cy="0"/>
          </a:xfrm>
        </p:spPr>
        <p:txBody>
          <a:bodyPr/>
          <a:lstStyle>
            <a:lvl1pPr>
              <a:defRPr sz="100">
                <a:noFill/>
              </a:defRPr>
            </a:lvl1pPr>
          </a:lstStyle>
          <a:p>
            <a:pPr>
              <a:defRPr/>
            </a:pPr>
            <a:fld id="{E90C1E0A-682D-40DC-B1EA-26C007FDC330}" type="slidenum">
              <a:rPr lang="da-DK" smtClean="0"/>
              <a:pPr>
                <a:defRPr/>
              </a:pPr>
              <a:t>‹nr.›</a:t>
            </a:fld>
            <a:endParaRPr lang="da-DK" dirty="0"/>
          </a:p>
        </p:txBody>
      </p:sp>
    </p:spTree>
    <p:extLst>
      <p:ext uri="{BB962C8B-B14F-4D97-AF65-F5344CB8AC3E}">
        <p14:creationId xmlns:p14="http://schemas.microsoft.com/office/powerpoint/2010/main" val="4128896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text">
    <p:spTree>
      <p:nvGrpSpPr>
        <p:cNvPr id="1" name=""/>
        <p:cNvGrpSpPr/>
        <p:nvPr/>
      </p:nvGrpSpPr>
      <p:grpSpPr>
        <a:xfrm>
          <a:off x="0" y="0"/>
          <a:ext cx="0" cy="0"/>
          <a:chOff x="0" y="0"/>
          <a:chExt cx="0" cy="0"/>
        </a:xfrm>
      </p:grpSpPr>
      <p:sp>
        <p:nvSpPr>
          <p:cNvPr id="21"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19" name="White Top Rectangle"/>
          <p:cNvSpPr>
            <a:spLocks noChangeArrowheads="1"/>
          </p:cNvSpPr>
          <p:nvPr userDrawn="1"/>
        </p:nvSpPr>
        <p:spPr bwMode="auto">
          <a:xfrm>
            <a:off x="985838" y="3443622"/>
            <a:ext cx="648000" cy="46800"/>
          </a:xfrm>
          <a:prstGeom prst="rect">
            <a:avLst/>
          </a:prstGeom>
          <a:solidFill>
            <a:schemeClr val="bg1"/>
          </a:solidFill>
          <a:ln w="9525">
            <a:noFill/>
            <a:miter lim="800000"/>
            <a:headEnd/>
            <a:tailEnd/>
          </a:ln>
          <a:effectLst/>
        </p:spPr>
        <p:txBody>
          <a:bodyPr wrap="none" anchor="ctr"/>
          <a:lstStyle/>
          <a:p>
            <a:pPr>
              <a:defRPr/>
            </a:pPr>
            <a:endParaRPr lang="da-DK" sz="4799" dirty="0"/>
          </a:p>
        </p:txBody>
      </p:sp>
      <p:sp>
        <p:nvSpPr>
          <p:cNvPr id="34819" name="Title 1"/>
          <p:cNvSpPr>
            <a:spLocks noGrp="1" noChangeArrowheads="1"/>
          </p:cNvSpPr>
          <p:nvPr>
            <p:ph type="ctrTitle"/>
          </p:nvPr>
        </p:nvSpPr>
        <p:spPr>
          <a:xfrm>
            <a:off x="981844" y="1520315"/>
            <a:ext cx="9543307" cy="1779553"/>
          </a:xfrm>
        </p:spPr>
        <p:txBody>
          <a:bodyPr wrap="square" anchor="b" anchorCtr="0">
            <a:no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4" name="Text Placeholder 3"/>
          <p:cNvSpPr>
            <a:spLocks noGrp="1"/>
          </p:cNvSpPr>
          <p:nvPr>
            <p:ph type="body" sz="quarter" idx="11"/>
          </p:nvPr>
        </p:nvSpPr>
        <p:spPr>
          <a:xfrm>
            <a:off x="985838" y="3715431"/>
            <a:ext cx="7161212" cy="1746085"/>
          </a:xfrm>
        </p:spPr>
        <p:txBody>
          <a:bodyPr/>
          <a:lstStyle>
            <a:lvl1pPr marL="0" indent="0">
              <a:lnSpc>
                <a:spcPct val="101000"/>
              </a:lnSpc>
              <a:buFontTx/>
              <a:buNone/>
              <a:defRPr sz="27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Click to edit Master text styles</a:t>
            </a:r>
            <a:endParaRPr lang="da-DK"/>
          </a:p>
        </p:txBody>
      </p:sp>
      <p:sp>
        <p:nvSpPr>
          <p:cNvPr id="22" name="TextBox 21"/>
          <p:cNvSpPr txBox="1"/>
          <p:nvPr userDrawn="1"/>
        </p:nvSpPr>
        <p:spPr>
          <a:xfrm>
            <a:off x="-2160355" y="2132856"/>
            <a:ext cx="2012649" cy="738664"/>
          </a:xfrm>
          <a:prstGeom prst="rect">
            <a:avLst/>
          </a:prstGeom>
          <a:noFill/>
        </p:spPr>
        <p:txBody>
          <a:bodyPr wrap="square" lIns="0" tIns="0" rIns="0" bIns="0" rtlCol="0">
            <a:noAutofit/>
          </a:bodyPr>
          <a:lstStyle/>
          <a:p>
            <a:pPr algn="r">
              <a:lnSpc>
                <a:spcPct val="100000"/>
              </a:lnSpc>
            </a:pPr>
            <a:r>
              <a:rPr lang="da-DK" sz="1000" noProof="1">
                <a:solidFill>
                  <a:schemeClr val="tx1">
                    <a:lumMod val="75000"/>
                    <a:lumOff val="25000"/>
                  </a:schemeClr>
                </a:solidFill>
              </a:rPr>
              <a:t>Ændr 2. linje i overskriften </a:t>
            </a:r>
            <a:r>
              <a:rPr lang="en-GB" sz="1000" noProof="1">
                <a:solidFill>
                  <a:schemeClr val="tx1">
                    <a:lumMod val="75000"/>
                    <a:lumOff val="25000"/>
                  </a:schemeClr>
                </a:solidFill>
              </a:rPr>
              <a:t/>
            </a:r>
            <a:br>
              <a:rPr lang="en-GB" sz="1000" noProof="1">
                <a:solidFill>
                  <a:schemeClr val="tx1">
                    <a:lumMod val="75000"/>
                    <a:lumOff val="25000"/>
                  </a:schemeClr>
                </a:solidFill>
              </a:rPr>
            </a:br>
            <a:r>
              <a:rPr lang="da-DK" sz="1000" noProof="1">
                <a:solidFill>
                  <a:schemeClr val="tx1">
                    <a:lumMod val="75000"/>
                    <a:lumOff val="25000"/>
                  </a:schemeClr>
                </a:solidFill>
              </a:rPr>
              <a:t>til AU Passata bold</a:t>
            </a:r>
            <a:endParaRPr lang="da-DK" sz="4799" dirty="0"/>
          </a:p>
        </p:txBody>
      </p:sp>
      <p:sp>
        <p:nvSpPr>
          <p:cNvPr id="39"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9. september 2020</a:t>
            </a:r>
          </a:p>
        </p:txBody>
      </p:sp>
      <p:sp>
        <p:nvSpPr>
          <p:cNvPr id="41"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bg1"/>
                </a:solidFill>
                <a:latin typeface="+mn-lt"/>
              </a:rPr>
              <a:t>Lektor</a:t>
            </a:r>
          </a:p>
        </p:txBody>
      </p:sp>
      <p:sp>
        <p:nvSpPr>
          <p:cNvPr id="40"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endParaRPr lang="da-DK" sz="700" b="0" cap="all" baseline="0" dirty="0">
              <a:solidFill>
                <a:schemeClr val="bg1"/>
              </a:solidFill>
              <a:latin typeface="+mn-lt"/>
            </a:endParaRPr>
          </a:p>
        </p:txBody>
      </p:sp>
      <p:sp>
        <p:nvSpPr>
          <p:cNvPr id="42"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bg1"/>
                </a:solidFill>
                <a:latin typeface="+mn-lt"/>
              </a:rPr>
              <a:t>Esben Houborg</a:t>
            </a:r>
          </a:p>
        </p:txBody>
      </p:sp>
      <p:pic>
        <p:nvPicPr>
          <p:cNvPr id="23" name="Billede stre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pic>
        <p:nvPicPr>
          <p:cNvPr id="2034990863" name="SecondaryLogo"/>
          <p:cNvPicPr>
            <a:picLocks noChangeAspect="1"/>
          </p:cNvPicPr>
          <p:nvPr/>
        </p:nvPicPr>
        <p:blipFill>
          <a:blip r:embed="rId3">
            <a:extLst/>
          </a:blip>
          <a:stretch>
            <a:fillRect/>
          </a:stretch>
        </p:blipFill>
        <p:spPr>
          <a:xfrm>
            <a:off x="10206000" y="5997600"/>
            <a:ext cx="1740091" cy="558000"/>
          </a:xfrm>
          <a:prstGeom prst="rect">
            <a:avLst/>
          </a:prstGeom>
        </p:spPr>
      </p:pic>
      <p:pic>
        <p:nvPicPr>
          <p:cNvPr id="18" name="Logo BS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5200" y="5997600"/>
            <a:ext cx="600736" cy="601199"/>
          </a:xfrm>
          <a:prstGeom prst="rect">
            <a:avLst/>
          </a:prstGeom>
        </p:spPr>
      </p:pic>
      <p:sp>
        <p:nvSpPr>
          <p:cNvPr id="17" name="OFF_logo2Computed"/>
          <p:cNvSpPr txBox="1">
            <a:spLocks noChangeArrowheads="1"/>
          </p:cNvSpPr>
          <p:nvPr userDrawn="1"/>
        </p:nvSpPr>
        <p:spPr bwMode="auto">
          <a:xfrm>
            <a:off x="972000" y="5997600"/>
            <a:ext cx="2350045" cy="447851"/>
          </a:xfrm>
          <a:prstGeom prst="rect">
            <a:avLst/>
          </a:prstGeom>
          <a:noFill/>
          <a:ln w="1778" algn="ctr">
            <a:noFill/>
            <a:miter lim="800000"/>
            <a:headEnd/>
            <a:tailEnd/>
          </a:ln>
          <a:effectLst/>
        </p:spPr>
        <p:txBody>
          <a:bodyPr wrap="square" lIns="0" tIns="169200" rIns="0" bIns="0">
            <a:spAutoFit/>
          </a:bodyPr>
          <a:lstStyle/>
          <a:p>
            <a:pPr>
              <a:lnSpc>
                <a:spcPct val="100000"/>
              </a:lnSpc>
              <a:defRPr/>
            </a:pPr>
            <a:r>
              <a:rPr lang="da-DK" sz="900" cap="all" spc="40" baseline="0" dirty="0">
                <a:solidFill>
                  <a:schemeClr val="bg1"/>
                </a:solidFill>
                <a:latin typeface="+mn-lt"/>
              </a:rPr>
              <a:t>
Psykologisk Institut
Aarhus Universitet</a:t>
            </a:r>
          </a:p>
          <a:p>
            <a:pPr>
              <a:lnSpc>
                <a:spcPct val="100000"/>
              </a:lnSpc>
              <a:defRPr/>
            </a:pPr>
            <a:endParaRPr lang="da-DK" sz="900" cap="all" spc="40" baseline="0" dirty="0">
              <a:solidFill>
                <a:schemeClr val="bg1"/>
              </a:solidFill>
              <a:latin typeface="+mn-lt"/>
            </a:endParaRPr>
          </a:p>
        </p:txBody>
      </p:sp>
      <p:sp>
        <p:nvSpPr>
          <p:cNvPr id="20" name="OFF_logo1Computed"/>
          <p:cNvSpPr/>
          <p:nvPr userDrawn="1"/>
        </p:nvSpPr>
        <p:spPr bwMode="auto">
          <a:xfrm>
            <a:off x="971999" y="5997600"/>
            <a:ext cx="65" cy="313350"/>
          </a:xfrm>
          <a:prstGeom prst="rect">
            <a:avLst/>
          </a:prstGeom>
          <a:noFill/>
          <a:ln w="1778" cap="flat" cmpd="sng" algn="ctr">
            <a:noFill/>
            <a:prstDash val="solid"/>
            <a:round/>
            <a:headEnd type="none" w="med" len="med"/>
            <a:tailEnd type="none" w="med" len="med"/>
          </a:ln>
          <a:effectLst/>
        </p:spPr>
        <p:txBody>
          <a:bodyPr vert="horz" wrap="none" lIns="0" tIns="3600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r>
              <a:rPr kumimoji="0" lang="da-DK" sz="900" b="1" i="0" u="none" strike="noStrike" cap="all" normalizeH="0" baseline="0" noProof="1">
                <a:ln>
                  <a:noFill/>
                </a:ln>
                <a:solidFill>
                  <a:schemeClr val="bg1"/>
                </a:solidFill>
                <a:effectLst/>
                <a:latin typeface="AU Passata" pitchFamily="34" charset="0"/>
              </a:rPr>
              <a:t>
Center for Rusmiddelforskning, København</a:t>
            </a:r>
          </a:p>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endParaRPr kumimoji="0" lang="da-DK" sz="900" b="1" i="0" u="none" strike="noStrike" cap="all" normalizeH="0" baseline="0" noProof="1">
              <a:ln>
                <a:noFill/>
              </a:ln>
              <a:solidFill>
                <a:schemeClr val="bg1"/>
              </a:solidFill>
              <a:effectLst/>
              <a:latin typeface="AU Passata" pitchFamily="34" charset="0"/>
            </a:endParaRPr>
          </a:p>
        </p:txBody>
      </p:sp>
      <p:sp>
        <p:nvSpPr>
          <p:cNvPr id="8" name="Slide Number Placeholder 7"/>
          <p:cNvSpPr>
            <a:spLocks noGrp="1"/>
          </p:cNvSpPr>
          <p:nvPr>
            <p:ph type="sldNum" sz="quarter" idx="14"/>
          </p:nvPr>
        </p:nvSpPr>
        <p:spPr/>
        <p:txBody>
          <a:bodyPr/>
          <a:lstStyle>
            <a:lvl1pPr>
              <a:defRPr>
                <a:solidFill>
                  <a:schemeClr val="bg1"/>
                </a:solidFill>
              </a:defRPr>
            </a:lvl1p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2"/>
          </p:nvPr>
        </p:nvSpPr>
        <p:spPr/>
        <p:txBody>
          <a:bodyPr/>
          <a:lstStyle/>
          <a:p>
            <a:fld id="{E7B83056-E73A-4EB1-8793-61FB59C07FBC}" type="datetimeFigureOut">
              <a:rPr lang="da-DK" smtClean="0"/>
              <a:pPr/>
              <a:t>14-09-2020</a:t>
            </a:fld>
            <a:r>
              <a:rPr lang="da-DK"/>
              <a:t>09-09-2020</a:t>
            </a:r>
          </a:p>
        </p:txBody>
      </p:sp>
      <p:sp>
        <p:nvSpPr>
          <p:cNvPr id="7" name="Footer Placeholder 6"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1127008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no picture">
    <p:spTree>
      <p:nvGrpSpPr>
        <p:cNvPr id="1" name=""/>
        <p:cNvGrpSpPr/>
        <p:nvPr/>
      </p:nvGrpSpPr>
      <p:grpSpPr>
        <a:xfrm>
          <a:off x="0" y="0"/>
          <a:ext cx="0" cy="0"/>
          <a:chOff x="0" y="0"/>
          <a:chExt cx="0" cy="0"/>
        </a:xfrm>
      </p:grpSpPr>
      <p:sp>
        <p:nvSpPr>
          <p:cNvPr id="22"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34819" name="Title 1"/>
          <p:cNvSpPr>
            <a:spLocks noGrp="1" noChangeArrowheads="1"/>
          </p:cNvSpPr>
          <p:nvPr>
            <p:ph type="ctrTitle"/>
          </p:nvPr>
        </p:nvSpPr>
        <p:spPr>
          <a:xfrm>
            <a:off x="985838" y="2482343"/>
            <a:ext cx="10220325" cy="1661993"/>
          </a:xfrm>
        </p:spPr>
        <p:txBody>
          <a:bodyPr wrap="square" anchor="ctr" anchorCtr="0">
            <a:sp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14" name="TextBox 13"/>
          <p:cNvSpPr txBox="1"/>
          <p:nvPr userDrawn="1"/>
        </p:nvSpPr>
        <p:spPr>
          <a:xfrm>
            <a:off x="-1973598" y="3082506"/>
            <a:ext cx="1825892" cy="307777"/>
          </a:xfrm>
          <a:prstGeom prst="rect">
            <a:avLst/>
          </a:prstGeom>
          <a:noFill/>
        </p:spPr>
        <p:txBody>
          <a:bodyPr wrap="square" lIns="0" tIns="0" rIns="0" bIns="0" rtlCol="0">
            <a:spAutoFit/>
          </a:bodyPr>
          <a:lstStyle/>
          <a:p>
            <a:pPr algn="r">
              <a:lnSpc>
                <a:spcPct val="100000"/>
              </a:lnSpc>
            </a:pPr>
            <a:r>
              <a:rPr lang="da-DK" sz="1000" baseline="0" noProof="1">
                <a:solidFill>
                  <a:schemeClr val="tx1">
                    <a:lumMod val="75000"/>
                    <a:lumOff val="25000"/>
                  </a:schemeClr>
                </a:solidFill>
              </a:rPr>
              <a:t>Ændr 2. linje eller ord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26"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9. september 2020</a:t>
            </a:r>
          </a:p>
        </p:txBody>
      </p:sp>
      <p:sp>
        <p:nvSpPr>
          <p:cNvPr id="28"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bg1"/>
                </a:solidFill>
                <a:latin typeface="+mn-lt"/>
              </a:rPr>
              <a:t>Lektor</a:t>
            </a:r>
          </a:p>
        </p:txBody>
      </p:sp>
      <p:sp>
        <p:nvSpPr>
          <p:cNvPr id="27"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endParaRPr lang="da-DK" sz="700" b="0" cap="all" baseline="0" dirty="0">
              <a:solidFill>
                <a:schemeClr val="bg1"/>
              </a:solidFill>
              <a:latin typeface="+mn-lt"/>
            </a:endParaRPr>
          </a:p>
        </p:txBody>
      </p:sp>
      <p:sp>
        <p:nvSpPr>
          <p:cNvPr id="29"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bg1"/>
                </a:solidFill>
                <a:latin typeface="+mn-lt"/>
              </a:rPr>
              <a:t>Esben Houborg</a:t>
            </a:r>
          </a:p>
        </p:txBody>
      </p:sp>
      <p:pic>
        <p:nvPicPr>
          <p:cNvPr id="23" name="Billed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pic>
        <p:nvPicPr>
          <p:cNvPr id="1062497783" name="SecondaryLogo"/>
          <p:cNvPicPr>
            <a:picLocks noChangeAspect="1"/>
          </p:cNvPicPr>
          <p:nvPr/>
        </p:nvPicPr>
        <p:blipFill>
          <a:blip r:embed="rId3">
            <a:extLst/>
          </a:blip>
          <a:stretch>
            <a:fillRect/>
          </a:stretch>
        </p:blipFill>
        <p:spPr>
          <a:xfrm>
            <a:off x="10206000" y="5997600"/>
            <a:ext cx="1740091" cy="558000"/>
          </a:xfrm>
          <a:prstGeom prst="rect">
            <a:avLst/>
          </a:prstGeom>
        </p:spPr>
      </p:pic>
      <p:pic>
        <p:nvPicPr>
          <p:cNvPr id="16" name="Logo BS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5200" y="5997600"/>
            <a:ext cx="600736" cy="601199"/>
          </a:xfrm>
          <a:prstGeom prst="rect">
            <a:avLst/>
          </a:prstGeom>
        </p:spPr>
      </p:pic>
      <p:sp>
        <p:nvSpPr>
          <p:cNvPr id="17" name="OFF_logo2Computed"/>
          <p:cNvSpPr txBox="1">
            <a:spLocks noChangeArrowheads="1"/>
          </p:cNvSpPr>
          <p:nvPr userDrawn="1"/>
        </p:nvSpPr>
        <p:spPr bwMode="auto">
          <a:xfrm>
            <a:off x="972000" y="5997600"/>
            <a:ext cx="2350045" cy="447851"/>
          </a:xfrm>
          <a:prstGeom prst="rect">
            <a:avLst/>
          </a:prstGeom>
          <a:noFill/>
          <a:ln w="1778" algn="ctr">
            <a:noFill/>
            <a:miter lim="800000"/>
            <a:headEnd/>
            <a:tailEnd/>
          </a:ln>
          <a:effectLst/>
        </p:spPr>
        <p:txBody>
          <a:bodyPr wrap="square" lIns="0" tIns="169200" rIns="0" bIns="0">
            <a:spAutoFit/>
          </a:bodyPr>
          <a:lstStyle/>
          <a:p>
            <a:pPr>
              <a:lnSpc>
                <a:spcPct val="100000"/>
              </a:lnSpc>
              <a:defRPr/>
            </a:pPr>
            <a:r>
              <a:rPr lang="da-DK" sz="900" cap="all" spc="40" baseline="0" dirty="0">
                <a:solidFill>
                  <a:schemeClr val="bg1"/>
                </a:solidFill>
                <a:latin typeface="+mn-lt"/>
              </a:rPr>
              <a:t>
Psykologisk Institut
Aarhus Universitet</a:t>
            </a:r>
          </a:p>
          <a:p>
            <a:pPr>
              <a:lnSpc>
                <a:spcPct val="100000"/>
              </a:lnSpc>
              <a:defRPr/>
            </a:pPr>
            <a:endParaRPr lang="da-DK" sz="900" cap="all" spc="40" baseline="0" dirty="0">
              <a:solidFill>
                <a:schemeClr val="bg1"/>
              </a:solidFill>
              <a:latin typeface="+mn-lt"/>
            </a:endParaRPr>
          </a:p>
        </p:txBody>
      </p:sp>
      <p:sp>
        <p:nvSpPr>
          <p:cNvPr id="18" name="OFF_logo1Computed"/>
          <p:cNvSpPr/>
          <p:nvPr userDrawn="1"/>
        </p:nvSpPr>
        <p:spPr bwMode="auto">
          <a:xfrm>
            <a:off x="971999" y="5997600"/>
            <a:ext cx="65" cy="313350"/>
          </a:xfrm>
          <a:prstGeom prst="rect">
            <a:avLst/>
          </a:prstGeom>
          <a:noFill/>
          <a:ln w="1778" cap="flat" cmpd="sng" algn="ctr">
            <a:noFill/>
            <a:prstDash val="solid"/>
            <a:round/>
            <a:headEnd type="none" w="med" len="med"/>
            <a:tailEnd type="none" w="med" len="med"/>
          </a:ln>
          <a:effectLst/>
        </p:spPr>
        <p:txBody>
          <a:bodyPr vert="horz" wrap="none" lIns="0" tIns="3600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r>
              <a:rPr kumimoji="0" lang="da-DK" sz="900" b="1" i="0" u="none" strike="noStrike" cap="all" normalizeH="0" baseline="0" noProof="1">
                <a:ln>
                  <a:noFill/>
                </a:ln>
                <a:solidFill>
                  <a:schemeClr val="bg1"/>
                </a:solidFill>
                <a:effectLst/>
                <a:latin typeface="AU Passata" pitchFamily="34" charset="0"/>
              </a:rPr>
              <a:t>
Center for Rusmiddelforskning, København</a:t>
            </a:r>
          </a:p>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endParaRPr kumimoji="0" lang="da-DK" sz="900" b="1" i="0" u="none" strike="noStrike" cap="all" normalizeH="0" baseline="0" noProof="1">
              <a:ln>
                <a:noFill/>
              </a:ln>
              <a:solidFill>
                <a:schemeClr val="bg1"/>
              </a:solidFill>
              <a:effectLst/>
              <a:latin typeface="AU Passata" pitchFamily="34" charset="0"/>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10"/>
          </p:nvPr>
        </p:nvSpPr>
        <p:spPr/>
        <p:txBody>
          <a:bodyPr/>
          <a:lstStyle/>
          <a:p>
            <a:fld id="{E7B83056-E73A-4EB1-8793-61FB59C07FBC}" type="datetimeFigureOut">
              <a:rPr lang="da-DK" smtClean="0"/>
              <a:pPr/>
              <a:t>14-09-2020</a:t>
            </a:fld>
            <a:r>
              <a:rPr lang="da-DK"/>
              <a:t>09-09-2020</a:t>
            </a:r>
          </a:p>
        </p:txBody>
      </p:sp>
      <p:sp>
        <p:nvSpPr>
          <p:cNvPr id="3" name="Footer Placeholder 2" hidden="1"/>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00739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da-DK" dirty="0"/>
              <a:t>Click to edit Master title style</a:t>
            </a:r>
            <a:endParaRPr lang="da-DK"/>
          </a:p>
        </p:txBody>
      </p:sp>
      <p:sp>
        <p:nvSpPr>
          <p:cNvPr id="3" name="Content Placeholder 2"/>
          <p:cNvSpPr>
            <a:spLocks noGrp="1"/>
          </p:cNvSpPr>
          <p:nvPr>
            <p:ph idx="1"/>
          </p:nvPr>
        </p:nvSpPr>
        <p:spPr>
          <a:xfrm>
            <a:off x="985838" y="1960079"/>
            <a:ext cx="10220325" cy="3937484"/>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E7B83056-E73A-4EB1-8793-61FB59C07FBC}" type="datetimeFigureOut">
              <a:rPr lang="da-DK" smtClean="0"/>
              <a:pPr/>
              <a:t>14-09-2020</a:t>
            </a:fld>
            <a:r>
              <a:rPr lang="da-DK"/>
              <a:t>09-09-2020</a:t>
            </a:r>
          </a:p>
        </p:txBody>
      </p:sp>
      <p:sp>
        <p:nvSpPr>
          <p:cNvPr id="8" name="Footer Placeholder 7" hidden="1"/>
          <p:cNvSpPr>
            <a:spLocks noGrp="1"/>
          </p:cNvSpPr>
          <p:nvPr>
            <p:ph type="ftr" sz="quarter" idx="11"/>
          </p:nvPr>
        </p:nvSpPr>
        <p:spPr/>
        <p:txBody>
          <a:bodyPr/>
          <a:lstStyle/>
          <a:p>
            <a:endParaRPr lang="da-D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line title and bullet text">
    <p:spTree>
      <p:nvGrpSpPr>
        <p:cNvPr id="1" name=""/>
        <p:cNvGrpSpPr/>
        <p:nvPr/>
      </p:nvGrpSpPr>
      <p:grpSpPr>
        <a:xfrm>
          <a:off x="0" y="0"/>
          <a:ext cx="0" cy="0"/>
          <a:chOff x="0" y="0"/>
          <a:chExt cx="0" cy="0"/>
        </a:xfrm>
      </p:grpSpPr>
      <p:sp>
        <p:nvSpPr>
          <p:cNvPr id="5" name="Hvid baggrund"/>
          <p:cNvSpPr/>
          <p:nvPr userDrawn="1"/>
        </p:nvSpPr>
        <p:spPr bwMode="auto">
          <a:xfrm>
            <a:off x="0" y="-1"/>
            <a:ext cx="12193200" cy="5894387"/>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6"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4" name="Title 1"/>
          <p:cNvSpPr>
            <a:spLocks noGrp="1"/>
          </p:cNvSpPr>
          <p:nvPr>
            <p:ph type="title"/>
          </p:nvPr>
        </p:nvSpPr>
        <p:spPr>
          <a:xfrm>
            <a:off x="315913" y="228627"/>
            <a:ext cx="11556000" cy="752101"/>
          </a:xfrm>
        </p:spPr>
        <p:txBody>
          <a:bodyPr anchor="t" anchorCtr="0"/>
          <a:lstStyle/>
          <a:p>
            <a:r>
              <a:rPr lang="da-DK" dirty="0"/>
              <a:t>Click to edit Master title style</a:t>
            </a:r>
            <a:endParaRPr lang="da-DK"/>
          </a:p>
        </p:txBody>
      </p:sp>
      <p:sp>
        <p:nvSpPr>
          <p:cNvPr id="3" name="Content Placeholder 2"/>
          <p:cNvSpPr>
            <a:spLocks noGrp="1"/>
          </p:cNvSpPr>
          <p:nvPr>
            <p:ph idx="1"/>
          </p:nvPr>
        </p:nvSpPr>
        <p:spPr>
          <a:xfrm>
            <a:off x="985838" y="1373021"/>
            <a:ext cx="10220325" cy="4521366"/>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18" name="TextBox 17"/>
          <p:cNvSpPr txBox="1"/>
          <p:nvPr userDrawn="1"/>
        </p:nvSpPr>
        <p:spPr>
          <a:xfrm>
            <a:off x="-1973598" y="340161"/>
            <a:ext cx="1825892" cy="307777"/>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én linje</a:t>
            </a:r>
            <a:endParaRPr lang="da-DK"/>
          </a:p>
          <a:p>
            <a:pPr algn="r">
              <a:lnSpc>
                <a:spcPct val="100000"/>
              </a:lnSpc>
            </a:pPr>
            <a:r>
              <a:rPr lang="da-DK" sz="1000" noProof="1">
                <a:solidFill>
                  <a:schemeClr val="tx1">
                    <a:lumMod val="75000"/>
                    <a:lumOff val="25000"/>
                  </a:schemeClr>
                </a:solidFill>
              </a:rPr>
              <a:t>Light eller AU Passata Bold</a:t>
            </a:r>
            <a:endParaRPr lang="da-DK" sz="4799" dirty="0"/>
          </a:p>
        </p:txBody>
      </p:sp>
      <p:sp>
        <p:nvSpPr>
          <p:cNvPr id="9" name="Slide Number Placeholder 8"/>
          <p:cNvSpPr>
            <a:spLocks noGrp="1"/>
          </p:cNvSpPr>
          <p:nvPr>
            <p:ph type="sldNum" sz="quarter" idx="12"/>
          </p:nvPr>
        </p:nvSpPr>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E7B83056-E73A-4EB1-8793-61FB59C07FBC}" type="datetimeFigureOut">
              <a:rPr lang="da-DK" smtClean="0"/>
              <a:pPr/>
              <a:t>14-09-2020</a:t>
            </a:fld>
            <a:r>
              <a:rPr lang="da-DK"/>
              <a:t>09-09-2020</a:t>
            </a:r>
          </a:p>
        </p:txBody>
      </p:sp>
      <p:sp>
        <p:nvSpPr>
          <p:cNvPr id="8" name="Footer Placeholder 7" hidden="1"/>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997128513"/>
      </p:ext>
    </p:extLst>
  </p:cSld>
  <p:clrMapOvr>
    <a:masterClrMapping/>
  </p:clrMapOvr>
  <p:extLst mod="1">
    <p:ext uri="{DCECCB84-F9BA-43D5-87BE-67443E8EF086}">
      <p15:sldGuideLst xmlns:p15="http://schemas.microsoft.com/office/powerpoint/2012/main">
        <p15:guide id="1" orient="horz" pos="865" userDrawn="1">
          <p15:clr>
            <a:srgbClr val="00000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14" name="Hvid baggrund"/>
          <p:cNvSpPr/>
          <p:nvPr userDrawn="1"/>
        </p:nvSpPr>
        <p:spPr bwMode="auto">
          <a:xfrm>
            <a:off x="0" y="0"/>
            <a:ext cx="12193200" cy="5911200"/>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2" name="Title 1"/>
          <p:cNvSpPr>
            <a:spLocks noGrp="1"/>
          </p:cNvSpPr>
          <p:nvPr>
            <p:ph type="title" hasCustomPrompt="1"/>
          </p:nvPr>
        </p:nvSpPr>
        <p:spPr>
          <a:xfrm>
            <a:off x="316800" y="230400"/>
            <a:ext cx="5644263" cy="752400"/>
          </a:xfrm>
        </p:spPr>
        <p:txBody>
          <a:bodyPr anchor="t" anchorCtr="0"/>
          <a:lstStyle>
            <a:lvl1pPr>
              <a:defRPr/>
            </a:lvl1pPr>
          </a:lstStyle>
          <a:p>
            <a:r>
              <a:rPr lang="da-DK" dirty="0"/>
              <a:t>Insert title</a:t>
            </a:r>
            <a:endParaRPr lang="da-DK"/>
          </a:p>
        </p:txBody>
      </p:sp>
      <p:sp>
        <p:nvSpPr>
          <p:cNvPr id="10" name="Text Placeholder 2"/>
          <p:cNvSpPr>
            <a:spLocks noGrp="1"/>
          </p:cNvSpPr>
          <p:nvPr>
            <p:ph type="body" sz="quarter" idx="14"/>
          </p:nvPr>
        </p:nvSpPr>
        <p:spPr>
          <a:xfrm>
            <a:off x="985838" y="1371600"/>
            <a:ext cx="4975225" cy="4525964"/>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7" name="Picture Placeholder 3"/>
          <p:cNvSpPr>
            <a:spLocks noGrp="1"/>
          </p:cNvSpPr>
          <p:nvPr>
            <p:ph type="pic" sz="quarter" idx="13" hasCustomPrompt="1"/>
          </p:nvPr>
        </p:nvSpPr>
        <p:spPr>
          <a:xfrm>
            <a:off x="6230198" y="315913"/>
            <a:ext cx="5644110" cy="5581650"/>
          </a:xfrm>
        </p:spPr>
        <p:txBody>
          <a:bodyPr/>
          <a:lstStyle>
            <a:lvl1pPr marL="0" indent="0">
              <a:buNone/>
              <a:defRPr b="0"/>
            </a:lvl1pPr>
          </a:lstStyle>
          <a:p>
            <a:r>
              <a:rPr lang="da-DK" dirty="0"/>
              <a:t>Click here and add image via Templafy Image Library</a:t>
            </a:r>
            <a:endParaRPr lang="da-DK"/>
          </a:p>
        </p:txBody>
      </p:sp>
      <p:sp>
        <p:nvSpPr>
          <p:cNvPr id="9" name="TextBox 8"/>
          <p:cNvSpPr txBox="1"/>
          <p:nvPr userDrawn="1"/>
        </p:nvSpPr>
        <p:spPr>
          <a:xfrm>
            <a:off x="-1973598" y="340161"/>
            <a:ext cx="1825892" cy="307777"/>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én linje</a:t>
            </a:r>
            <a:endParaRPr lang="da-DK"/>
          </a:p>
          <a:p>
            <a:pPr algn="r">
              <a:lnSpc>
                <a:spcPct val="100000"/>
              </a:lnSpc>
            </a:pPr>
            <a:r>
              <a:rPr lang="da-DK" sz="1000" noProof="1">
                <a:solidFill>
                  <a:schemeClr val="tx1">
                    <a:lumMod val="75000"/>
                    <a:lumOff val="25000"/>
                  </a:schemeClr>
                </a:solidFill>
              </a:rPr>
              <a:t>Light eller AU Passata Bold</a:t>
            </a:r>
            <a:endParaRPr lang="da-DK" sz="4799" dirty="0"/>
          </a:p>
        </p:txBody>
      </p:sp>
      <p:sp>
        <p:nvSpPr>
          <p:cNvPr id="8" name="Slide Number Placeholder 7"/>
          <p:cNvSpPr>
            <a:spLocks noGrp="1"/>
          </p:cNvSpPr>
          <p:nvPr>
            <p:ph type="sldNum" sz="quarter" idx="17"/>
          </p:nvPr>
        </p:nvSpPr>
        <p:spPr/>
        <p:txBody>
          <a:bodyPr/>
          <a:lstStyle/>
          <a:p>
            <a:pPr>
              <a:defRPr/>
            </a:pPr>
            <a:fld id="{E90C1E0A-682D-40DC-B1EA-26C007FDC330}" type="slidenum">
              <a:rPr lang="da-DK" smtClean="0"/>
              <a:pPr>
                <a:defRPr/>
              </a:pPr>
              <a:t>‹nr.›</a:t>
            </a:fld>
            <a:endParaRPr lang="da-DK" dirty="0"/>
          </a:p>
        </p:txBody>
      </p:sp>
      <p:sp>
        <p:nvSpPr>
          <p:cNvPr id="5" name="Date Placeholder 4" hidden="1"/>
          <p:cNvSpPr>
            <a:spLocks noGrp="1"/>
          </p:cNvSpPr>
          <p:nvPr>
            <p:ph type="dt" sz="half" idx="15"/>
          </p:nvPr>
        </p:nvSpPr>
        <p:spPr/>
        <p:txBody>
          <a:bodyPr/>
          <a:lstStyle/>
          <a:p>
            <a:fld id="{E7B83056-E73A-4EB1-8793-61FB59C07FBC}" type="datetimeFigureOut">
              <a:rPr lang="da-DK" smtClean="0"/>
              <a:pPr/>
              <a:t>14-09-2020</a:t>
            </a:fld>
            <a:r>
              <a:rPr lang="da-DK"/>
              <a:t>09-09-2020</a:t>
            </a:r>
          </a:p>
        </p:txBody>
      </p:sp>
      <p:sp>
        <p:nvSpPr>
          <p:cNvPr id="6" name="Footer Placeholder 5" hidden="1"/>
          <p:cNvSpPr>
            <a:spLocks noGrp="1"/>
          </p:cNvSpPr>
          <p:nvPr>
            <p:ph type="ftr" sz="quarter" idx="16"/>
          </p:nvPr>
        </p:nvSpPr>
        <p:spPr/>
        <p:txBody>
          <a:bodyPr/>
          <a:lstStyle/>
          <a:p>
            <a:endParaRPr lang="da-DK" dirty="0"/>
          </a:p>
        </p:txBody>
      </p:sp>
    </p:spTree>
    <p:extLst>
      <p:ext uri="{BB962C8B-B14F-4D97-AF65-F5344CB8AC3E}">
        <p14:creationId xmlns:p14="http://schemas.microsoft.com/office/powerpoint/2010/main" val="3999787102"/>
      </p:ext>
    </p:extLst>
  </p:cSld>
  <p:clrMapOvr>
    <a:masterClrMapping/>
  </p:clrMapOvr>
  <p:extLst mod="1">
    <p:ext uri="{DCECCB84-F9BA-43D5-87BE-67443E8EF086}">
      <p15:sldGuideLst xmlns:p15="http://schemas.microsoft.com/office/powerpoint/2012/main">
        <p15:guide id="1" pos="3924" userDrawn="1">
          <p15:clr>
            <a:srgbClr val="A4A3A4"/>
          </p15:clr>
        </p15:guide>
        <p15:guide id="2" pos="3755"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ersonal information">
    <p:spTree>
      <p:nvGrpSpPr>
        <p:cNvPr id="1" name=""/>
        <p:cNvGrpSpPr/>
        <p:nvPr/>
      </p:nvGrpSpPr>
      <p:grpSpPr>
        <a:xfrm>
          <a:off x="0" y="0"/>
          <a:ext cx="0" cy="0"/>
          <a:chOff x="0" y="0"/>
          <a:chExt cx="0" cy="0"/>
        </a:xfrm>
      </p:grpSpPr>
      <p:sp>
        <p:nvSpPr>
          <p:cNvPr id="14" name="Hvid baggrund"/>
          <p:cNvSpPr/>
          <p:nvPr userDrawn="1"/>
        </p:nvSpPr>
        <p:spPr bwMode="auto">
          <a:xfrm>
            <a:off x="0" y="0"/>
            <a:ext cx="12193200" cy="5911011"/>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1001075" y="2694542"/>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2" name="Title 1"/>
          <p:cNvSpPr>
            <a:spLocks noGrp="1"/>
          </p:cNvSpPr>
          <p:nvPr>
            <p:ph type="title"/>
          </p:nvPr>
        </p:nvSpPr>
        <p:spPr>
          <a:xfrm>
            <a:off x="985838" y="1484784"/>
            <a:ext cx="4975225" cy="971980"/>
          </a:xfrm>
        </p:spPr>
        <p:txBody>
          <a:bodyPr anchor="b" anchorCtr="0"/>
          <a:lstStyle>
            <a:lvl1pPr>
              <a:lnSpc>
                <a:spcPct val="95000"/>
              </a:lnSpc>
              <a:defRPr sz="3000">
                <a:latin typeface="+mn-lt"/>
              </a:defRPr>
            </a:lvl1pPr>
          </a:lstStyle>
          <a:p>
            <a:r>
              <a:rPr lang="da-DK" dirty="0"/>
              <a:t>Click to edit Master title style</a:t>
            </a:r>
            <a:endParaRPr lang="da-DK"/>
          </a:p>
        </p:txBody>
      </p:sp>
      <p:sp>
        <p:nvSpPr>
          <p:cNvPr id="10" name="Text Placeholder 2"/>
          <p:cNvSpPr>
            <a:spLocks noGrp="1"/>
          </p:cNvSpPr>
          <p:nvPr>
            <p:ph type="body" sz="quarter" idx="14"/>
          </p:nvPr>
        </p:nvSpPr>
        <p:spPr>
          <a:xfrm>
            <a:off x="985838" y="3010711"/>
            <a:ext cx="4975225" cy="1858449"/>
          </a:xfrm>
        </p:spPr>
        <p:txBody>
          <a:bodyPr/>
          <a:lstStyle>
            <a:lvl1pPr marL="0" indent="0">
              <a:buFont typeface="Calibri" panose="020F0502020204030204" pitchFamily="34" charset="0"/>
              <a:buChar char="​"/>
              <a:defRPr/>
            </a:lvl1pPr>
            <a:lvl5pPr>
              <a:defRPr/>
            </a:lvl5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r>
              <a:rPr lang="da-DK" dirty="0"/>
              <a:t>6</a:t>
            </a:r>
            <a:endParaRPr lang="da-DK"/>
          </a:p>
        </p:txBody>
      </p:sp>
      <p:sp>
        <p:nvSpPr>
          <p:cNvPr id="7" name="Picture Placeholder 3"/>
          <p:cNvSpPr>
            <a:spLocks noGrp="1"/>
          </p:cNvSpPr>
          <p:nvPr>
            <p:ph type="pic" sz="quarter" idx="13" hasCustomPrompt="1"/>
          </p:nvPr>
        </p:nvSpPr>
        <p:spPr>
          <a:xfrm>
            <a:off x="6231600" y="315913"/>
            <a:ext cx="5644800" cy="5583600"/>
          </a:xfrm>
        </p:spPr>
        <p:txBody>
          <a:bodyPr/>
          <a:lstStyle>
            <a:lvl1pPr marL="0" indent="0">
              <a:buNone/>
              <a:defRPr b="0"/>
            </a:lvl1pPr>
          </a:lstStyle>
          <a:p>
            <a:r>
              <a:rPr lang="da-DK" dirty="0"/>
              <a:t>Click here and add image via Templafy Image Library</a:t>
            </a:r>
            <a:endParaRPr lang="da-DK"/>
          </a:p>
        </p:txBody>
      </p:sp>
      <p:sp>
        <p:nvSpPr>
          <p:cNvPr id="9" name="TextBox 8"/>
          <p:cNvSpPr txBox="1"/>
          <p:nvPr userDrawn="1"/>
        </p:nvSpPr>
        <p:spPr>
          <a:xfrm>
            <a:off x="-1973598" y="1780882"/>
            <a:ext cx="1825892" cy="153888"/>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a:t>
            </a:r>
            <a:endParaRPr lang="da-DK"/>
          </a:p>
        </p:txBody>
      </p:sp>
      <p:sp>
        <p:nvSpPr>
          <p:cNvPr id="8" name="Slide Number Placeholder 7"/>
          <p:cNvSpPr>
            <a:spLocks noGrp="1"/>
          </p:cNvSpPr>
          <p:nvPr>
            <p:ph type="sldNum" sz="quarter" idx="17"/>
          </p:nvPr>
        </p:nvSpPr>
        <p:spPr/>
        <p:txBody>
          <a:bodyPr/>
          <a:lstStyle/>
          <a:p>
            <a:pPr>
              <a:defRPr/>
            </a:pPr>
            <a:fld id="{E90C1E0A-682D-40DC-B1EA-26C007FDC330}" type="slidenum">
              <a:rPr lang="da-DK" smtClean="0"/>
              <a:pPr>
                <a:defRPr/>
              </a:pPr>
              <a:t>‹nr.›</a:t>
            </a:fld>
            <a:endParaRPr lang="da-DK" dirty="0"/>
          </a:p>
        </p:txBody>
      </p:sp>
      <p:sp>
        <p:nvSpPr>
          <p:cNvPr id="5" name="Date Placeholder 4" hidden="1"/>
          <p:cNvSpPr>
            <a:spLocks noGrp="1"/>
          </p:cNvSpPr>
          <p:nvPr>
            <p:ph type="dt" sz="half" idx="15"/>
          </p:nvPr>
        </p:nvSpPr>
        <p:spPr/>
        <p:txBody>
          <a:bodyPr/>
          <a:lstStyle/>
          <a:p>
            <a:fld id="{E7B83056-E73A-4EB1-8793-61FB59C07FBC}" type="datetimeFigureOut">
              <a:rPr lang="da-DK" smtClean="0"/>
              <a:pPr/>
              <a:t>14-09-2020</a:t>
            </a:fld>
            <a:r>
              <a:rPr lang="da-DK"/>
              <a:t>09-09-2020</a:t>
            </a:r>
          </a:p>
        </p:txBody>
      </p:sp>
      <p:sp>
        <p:nvSpPr>
          <p:cNvPr id="6" name="Footer Placeholder 5" hidden="1"/>
          <p:cNvSpPr>
            <a:spLocks noGrp="1"/>
          </p:cNvSpPr>
          <p:nvPr>
            <p:ph type="ftr" sz="quarter" idx="16"/>
          </p:nvPr>
        </p:nvSpPr>
        <p:spPr/>
        <p:txBody>
          <a:bodyPr/>
          <a:lstStyle/>
          <a:p>
            <a:endParaRPr lang="da-DK" dirty="0"/>
          </a:p>
        </p:txBody>
      </p:sp>
    </p:spTree>
    <p:extLst>
      <p:ext uri="{BB962C8B-B14F-4D97-AF65-F5344CB8AC3E}">
        <p14:creationId xmlns:p14="http://schemas.microsoft.com/office/powerpoint/2010/main" val="4270316488"/>
      </p:ext>
    </p:extLst>
  </p:cSld>
  <p:clrMapOvr>
    <a:masterClrMapping/>
  </p:clrMapOvr>
  <p:extLst mod="1">
    <p:ext uri="{DCECCB84-F9BA-43D5-87BE-67443E8EF086}">
      <p15:sldGuideLst xmlns:p15="http://schemas.microsoft.com/office/powerpoint/2012/main">
        <p15:guide id="1" pos="3930" userDrawn="1">
          <p15:clr>
            <a:srgbClr val="A4A3A4"/>
          </p15:clr>
        </p15:guide>
        <p15:guide id="2" pos="3755" userDrawn="1">
          <p15:clr>
            <a:srgbClr val="A4A3A4"/>
          </p15:clr>
        </p15:guide>
        <p15:guide id="3" orient="horz" pos="3069"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5" name="Picture Placeholder 1"/>
          <p:cNvSpPr>
            <a:spLocks noGrp="1"/>
          </p:cNvSpPr>
          <p:nvPr>
            <p:ph type="pic" sz="quarter" idx="11" hasCustomPrompt="1"/>
          </p:nvPr>
        </p:nvSpPr>
        <p:spPr>
          <a:xfrm>
            <a:off x="316800" y="316800"/>
            <a:ext cx="115596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8" name="Slide Number Placeholder 7"/>
          <p:cNvSpPr>
            <a:spLocks noGrp="1"/>
          </p:cNvSpPr>
          <p:nvPr>
            <p:ph type="sldNum" sz="quarter" idx="14"/>
          </p:nvPr>
        </p:nvSpPr>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2"/>
          </p:nvPr>
        </p:nvSpPr>
        <p:spPr/>
        <p:txBody>
          <a:bodyPr/>
          <a:lstStyle/>
          <a:p>
            <a:fld id="{E7B83056-E73A-4EB1-8793-61FB59C07FBC}" type="datetimeFigureOut">
              <a:rPr lang="da-DK" smtClean="0"/>
              <a:pPr/>
              <a:t>14-09-2020</a:t>
            </a:fld>
            <a:r>
              <a:rPr lang="da-DK"/>
              <a:t>09-09-2020</a:t>
            </a:r>
          </a:p>
        </p:txBody>
      </p:sp>
      <p:sp>
        <p:nvSpPr>
          <p:cNvPr id="7" name="Footer Placeholder 6"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307761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5" name="Picture Placeholder 2"/>
          <p:cNvSpPr>
            <a:spLocks noGrp="1"/>
          </p:cNvSpPr>
          <p:nvPr>
            <p:ph type="pic" sz="quarter" idx="12" hasCustomPrompt="1"/>
          </p:nvPr>
        </p:nvSpPr>
        <p:spPr>
          <a:xfrm>
            <a:off x="6231600" y="316800"/>
            <a:ext cx="5644800" cy="5583600"/>
          </a:xfrm>
        </p:spPr>
        <p:txBody>
          <a:bodyPr/>
          <a:lstStyle>
            <a:lvl1pPr marL="0" indent="0">
              <a:buFontTx/>
              <a:buNone/>
              <a:defRPr b="0"/>
            </a:lvl1pPr>
          </a:lstStyle>
          <a:p>
            <a:r>
              <a:rPr lang="da-DK" dirty="0"/>
              <a:t>Click here and add image via Templafy Image Library</a:t>
            </a:r>
            <a:endParaRPr lang="da-DK"/>
          </a:p>
        </p:txBody>
      </p:sp>
      <p:sp>
        <p:nvSpPr>
          <p:cNvPr id="9" name="Slide Number Placeholder 8"/>
          <p:cNvSpPr>
            <a:spLocks noGrp="1"/>
          </p:cNvSpPr>
          <p:nvPr>
            <p:ph type="sldNum" sz="quarter" idx="15"/>
          </p:nvPr>
        </p:nvSpPr>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3"/>
          </p:nvPr>
        </p:nvSpPr>
        <p:spPr/>
        <p:txBody>
          <a:bodyPr/>
          <a:lstStyle/>
          <a:p>
            <a:fld id="{E7B83056-E73A-4EB1-8793-61FB59C07FBC}" type="datetimeFigureOut">
              <a:rPr lang="da-DK" smtClean="0"/>
              <a:pPr/>
              <a:t>14-09-2020</a:t>
            </a:fld>
            <a:r>
              <a:rPr lang="da-DK"/>
              <a:t>09-09-2020</a:t>
            </a:r>
          </a:p>
        </p:txBody>
      </p:sp>
      <p:sp>
        <p:nvSpPr>
          <p:cNvPr id="8" name="Footer Placeholder 7"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2087004173"/>
      </p:ext>
    </p:extLst>
  </p:cSld>
  <p:clrMapOvr>
    <a:masterClrMapping/>
  </p:clrMapOvr>
  <p:extLst mod="1">
    <p:ext uri="{DCECCB84-F9BA-43D5-87BE-67443E8EF086}">
      <p15:sldGuideLst xmlns:p15="http://schemas.microsoft.com/office/powerpoint/2012/main">
        <p15:guide id="1" pos="3924" userDrawn="1">
          <p15:clr>
            <a:srgbClr val="A4A3A4"/>
          </p15:clr>
        </p15:guide>
        <p15:guide id="2" pos="3754"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Placeholder title 1"/>
          <p:cNvSpPr>
            <a:spLocks noGrp="1" noChangeArrowheads="1"/>
          </p:cNvSpPr>
          <p:nvPr>
            <p:ph type="title"/>
          </p:nvPr>
        </p:nvSpPr>
        <p:spPr bwMode="auto">
          <a:xfrm>
            <a:off x="315913" y="149115"/>
            <a:ext cx="11557000" cy="130932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noProof="0" dirty="0"/>
              <a:t>Click to edit Master title style</a:t>
            </a:r>
            <a:endParaRPr lang="da-DK"/>
          </a:p>
        </p:txBody>
      </p:sp>
      <p:sp>
        <p:nvSpPr>
          <p:cNvPr id="1028" name="Rectangle 2"/>
          <p:cNvSpPr>
            <a:spLocks noGrp="1" noChangeArrowheads="1"/>
          </p:cNvSpPr>
          <p:nvPr>
            <p:ph type="body" idx="1"/>
          </p:nvPr>
        </p:nvSpPr>
        <p:spPr bwMode="auto">
          <a:xfrm>
            <a:off x="985838" y="1960079"/>
            <a:ext cx="10220325" cy="39374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noProof="0" dirty="0"/>
              <a:t>Click to edit Master text styles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 level</a:t>
            </a:r>
            <a:endParaRPr lang="da-DK"/>
          </a:p>
          <a:p>
            <a:pPr lvl="6"/>
            <a:r>
              <a:rPr lang="da-DK" noProof="0" dirty="0"/>
              <a:t>7 level</a:t>
            </a:r>
            <a:endParaRPr lang="da-DK"/>
          </a:p>
          <a:p>
            <a:pPr lvl="7"/>
            <a:r>
              <a:rPr lang="da-DK" noProof="0" dirty="0"/>
              <a:t>8 level</a:t>
            </a:r>
            <a:endParaRPr lang="da-DK"/>
          </a:p>
          <a:p>
            <a:pPr lvl="8"/>
            <a:r>
              <a:rPr lang="da-DK" noProof="0" dirty="0"/>
              <a:t>9 level</a:t>
            </a:r>
            <a:endParaRPr lang="da-DK"/>
          </a:p>
        </p:txBody>
      </p:sp>
      <p:pic>
        <p:nvPicPr>
          <p:cNvPr id="860114237" name="SecondaryLogo_sort"/>
          <p:cNvPicPr>
            <a:picLocks noChangeAspect="1"/>
          </p:cNvPicPr>
          <p:nvPr/>
        </p:nvPicPr>
        <p:blipFill>
          <a:blip r:embed="rId21">
            <a:extLst/>
          </a:blip>
          <a:stretch>
            <a:fillRect/>
          </a:stretch>
        </p:blipFill>
        <p:spPr>
          <a:xfrm>
            <a:off x="10206000" y="5997600"/>
            <a:ext cx="1740091" cy="558000"/>
          </a:xfrm>
          <a:prstGeom prst="rect">
            <a:avLst/>
          </a:prstGeom>
        </p:spPr>
      </p:pic>
      <p:sp>
        <p:nvSpPr>
          <p:cNvPr id="23" name="Black Rectangle"/>
          <p:cNvSpPr/>
          <p:nvPr userDrawn="1"/>
        </p:nvSpPr>
        <p:spPr>
          <a:xfrm>
            <a:off x="989440" y="1663088"/>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19"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endParaRPr lang="da-DK" sz="700" b="0" cap="all" baseline="0" dirty="0">
              <a:solidFill>
                <a:schemeClr val="tx1"/>
              </a:solidFill>
              <a:latin typeface="+mn-lt"/>
            </a:endParaRPr>
          </a:p>
        </p:txBody>
      </p:sp>
      <p:sp>
        <p:nvSpPr>
          <p:cNvPr id="21"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tx1"/>
                </a:solidFill>
                <a:latin typeface="+mn-lt"/>
              </a:rPr>
              <a:t>Esben Houborg</a:t>
            </a:r>
          </a:p>
        </p:txBody>
      </p:sp>
      <p:sp>
        <p:nvSpPr>
          <p:cNvPr id="27"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tx1"/>
                </a:solidFill>
                <a:latin typeface="+mn-lt"/>
              </a:rPr>
              <a:t>9. september 2020</a:t>
            </a:r>
          </a:p>
        </p:txBody>
      </p:sp>
      <p:sp>
        <p:nvSpPr>
          <p:cNvPr id="28"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tx1"/>
                </a:solidFill>
                <a:latin typeface="+mn-lt"/>
              </a:rPr>
              <a:t>Lektor</a:t>
            </a:r>
          </a:p>
        </p:txBody>
      </p:sp>
      <p:pic>
        <p:nvPicPr>
          <p:cNvPr id="10" name="Billede stre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6073200" y="5997600"/>
            <a:ext cx="71734" cy="558000"/>
          </a:xfrm>
          <a:prstGeom prst="rect">
            <a:avLst/>
          </a:prstGeom>
        </p:spPr>
      </p:pic>
      <p:sp>
        <p:nvSpPr>
          <p:cNvPr id="25" name="OFF_logo2Computed"/>
          <p:cNvSpPr txBox="1">
            <a:spLocks noChangeArrowheads="1"/>
          </p:cNvSpPr>
          <p:nvPr userDrawn="1"/>
        </p:nvSpPr>
        <p:spPr bwMode="auto">
          <a:xfrm>
            <a:off x="972000" y="5997600"/>
            <a:ext cx="2350045" cy="445030"/>
          </a:xfrm>
          <a:prstGeom prst="rect">
            <a:avLst/>
          </a:prstGeom>
          <a:noFill/>
          <a:ln w="1778" algn="ctr">
            <a:noFill/>
            <a:miter lim="800000"/>
            <a:headEnd/>
            <a:tailEnd/>
          </a:ln>
          <a:effectLst/>
        </p:spPr>
        <p:txBody>
          <a:bodyPr wrap="square" lIns="0" tIns="169200" rIns="0" bIns="0">
            <a:spAutoFit/>
          </a:bodyPr>
          <a:lstStyle/>
          <a:p>
            <a:pPr>
              <a:lnSpc>
                <a:spcPct val="100000"/>
              </a:lnSpc>
              <a:defRPr/>
            </a:pPr>
            <a:r>
              <a:rPr lang="da-DK" sz="900" cap="all" spc="40" baseline="0" dirty="0">
                <a:solidFill>
                  <a:schemeClr val="tx1"/>
                </a:solidFill>
                <a:latin typeface="+mn-lt"/>
              </a:rPr>
              <a:t>
Psykologisk Institut
Aarhus Universitet</a:t>
            </a:r>
          </a:p>
          <a:p>
            <a:pPr>
              <a:lnSpc>
                <a:spcPct val="100000"/>
              </a:lnSpc>
              <a:defRPr/>
            </a:pPr>
            <a:endParaRPr lang="da-DK" sz="900" cap="all" spc="40" baseline="0" dirty="0">
              <a:solidFill>
                <a:schemeClr val="tx1"/>
              </a:solidFill>
              <a:latin typeface="+mn-lt"/>
            </a:endParaRPr>
          </a:p>
        </p:txBody>
      </p:sp>
      <p:sp>
        <p:nvSpPr>
          <p:cNvPr id="26" name="OFF_logo1Computed"/>
          <p:cNvSpPr/>
          <p:nvPr userDrawn="1"/>
        </p:nvSpPr>
        <p:spPr bwMode="auto">
          <a:xfrm>
            <a:off x="971999" y="5997600"/>
            <a:ext cx="65" cy="313350"/>
          </a:xfrm>
          <a:prstGeom prst="rect">
            <a:avLst/>
          </a:prstGeom>
          <a:noFill/>
          <a:ln w="1778" cap="flat" cmpd="sng" algn="ctr">
            <a:noFill/>
            <a:prstDash val="solid"/>
            <a:round/>
            <a:headEnd type="none" w="med" len="med"/>
            <a:tailEnd type="none" w="med" len="med"/>
          </a:ln>
          <a:effectLst/>
        </p:spPr>
        <p:txBody>
          <a:bodyPr vert="horz" wrap="none" lIns="0" tIns="3600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r>
              <a:rPr kumimoji="0" lang="da-DK" sz="900" b="1" i="0" u="none" strike="noStrike" cap="all" normalizeH="0" baseline="0" noProof="1">
                <a:ln>
                  <a:noFill/>
                </a:ln>
                <a:solidFill>
                  <a:schemeClr val="tx1"/>
                </a:solidFill>
                <a:effectLst/>
                <a:latin typeface="AU Passata" pitchFamily="34" charset="0"/>
              </a:rPr>
              <a:t>
Center for Rusmiddelforskning, København</a:t>
            </a:r>
          </a:p>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endParaRPr kumimoji="0" lang="da-DK" sz="900" b="1" i="0" u="none" strike="noStrike" cap="all" normalizeH="0" baseline="0" noProof="1">
              <a:ln>
                <a:noFill/>
              </a:ln>
              <a:solidFill>
                <a:schemeClr val="tx1"/>
              </a:solidFill>
              <a:effectLst/>
              <a:latin typeface="AU Passata" pitchFamily="34" charset="0"/>
            </a:endParaRPr>
          </a:p>
        </p:txBody>
      </p:sp>
      <p:pic>
        <p:nvPicPr>
          <p:cNvPr id="15" name="Logo BSS"/>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295200" y="5997600"/>
            <a:ext cx="600736" cy="601200"/>
          </a:xfrm>
          <a:prstGeom prst="rect">
            <a:avLst/>
          </a:prstGeom>
        </p:spPr>
      </p:pic>
      <p:sp>
        <p:nvSpPr>
          <p:cNvPr id="1030" name="Sidetal"/>
          <p:cNvSpPr>
            <a:spLocks noGrp="1" noChangeArrowheads="1"/>
          </p:cNvSpPr>
          <p:nvPr>
            <p:ph type="sldNum" sz="quarter" idx="4"/>
          </p:nvPr>
        </p:nvSpPr>
        <p:spPr bwMode="auto">
          <a:xfrm>
            <a:off x="11808000" y="6580800"/>
            <a:ext cx="252000" cy="13542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lnSpc>
                <a:spcPts val="1200"/>
              </a:lnSpc>
              <a:buFontTx/>
              <a:buNone/>
              <a:defRPr sz="700" spc="40" baseline="0">
                <a:solidFill>
                  <a:schemeClr val="tx1"/>
                </a:solidFill>
                <a:latin typeface="+mn-lt"/>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2"/>
          </p:nvPr>
        </p:nvSpPr>
        <p:spPr>
          <a:xfrm>
            <a:off x="0" y="7020000"/>
            <a:ext cx="0" cy="0"/>
          </a:xfrm>
          <a:prstGeom prst="rect">
            <a:avLst/>
          </a:prstGeom>
        </p:spPr>
        <p:txBody>
          <a:bodyPr vert="horz" lIns="91440" tIns="45720" rIns="91440" bIns="45720" rtlCol="0" anchor="ctr"/>
          <a:lstStyle>
            <a:lvl1pPr algn="l">
              <a:defRPr sz="100">
                <a:noFill/>
              </a:defRPr>
            </a:lvl1pPr>
          </a:lstStyle>
          <a:p>
            <a:fld id="{E7B83056-E73A-4EB1-8793-61FB59C07FBC}" type="datetimeFigureOut">
              <a:rPr lang="da-DK" smtClean="0"/>
              <a:pPr/>
              <a:t>14-09-2020</a:t>
            </a:fld>
            <a:r>
              <a:rPr lang="da-DK"/>
              <a:t>09-09-2020</a:t>
            </a:r>
          </a:p>
        </p:txBody>
      </p:sp>
      <p:sp>
        <p:nvSpPr>
          <p:cNvPr id="3" name="Footer Placeholder 2" hidden="1"/>
          <p:cNvSpPr>
            <a:spLocks noGrp="1"/>
          </p:cNvSpPr>
          <p:nvPr>
            <p:ph type="ftr" sz="quarter" idx="3"/>
          </p:nvPr>
        </p:nvSpPr>
        <p:spPr>
          <a:xfrm>
            <a:off x="0" y="7020000"/>
            <a:ext cx="0" cy="0"/>
          </a:xfrm>
          <a:prstGeom prst="rect">
            <a:avLst/>
          </a:prstGeom>
        </p:spPr>
        <p:txBody>
          <a:bodyPr vert="horz" lIns="91440" tIns="45720" rIns="91440" bIns="45720" rtlCol="0" anchor="ctr"/>
          <a:lstStyle>
            <a:lvl1pPr algn="ctr">
              <a:defRPr sz="100">
                <a:noFill/>
              </a:defRPr>
            </a:lvl1pPr>
          </a:lstStyle>
          <a:p>
            <a:endParaRPr lang="da-DK" dirty="0"/>
          </a:p>
        </p:txBody>
      </p:sp>
    </p:spTree>
  </p:cSld>
  <p:clrMap bg1="lt1" tx1="dk1" bg2="lt2" tx2="dk2" accent1="accent1" accent2="accent2" accent3="accent3" accent4="accent4" accent5="accent5" accent6="accent6" hlink="hlink" folHlink="folHlink"/>
  <p:sldLayoutIdLst>
    <p:sldLayoutId id="2147483659" r:id="rId1"/>
    <p:sldLayoutId id="2147483656" r:id="rId2"/>
    <p:sldLayoutId id="2147483673" r:id="rId3"/>
    <p:sldLayoutId id="2147483666" r:id="rId4"/>
    <p:sldLayoutId id="2147483662" r:id="rId5"/>
    <p:sldLayoutId id="2147483649" r:id="rId6"/>
    <p:sldLayoutId id="2147483669" r:id="rId7"/>
    <p:sldLayoutId id="2147483661" r:id="rId8"/>
    <p:sldLayoutId id="2147483668" r:id="rId9"/>
    <p:sldLayoutId id="2147483663" r:id="rId10"/>
    <p:sldLayoutId id="2147483670" r:id="rId11"/>
    <p:sldLayoutId id="2147483654" r:id="rId12"/>
    <p:sldLayoutId id="2147483664" r:id="rId13"/>
    <p:sldLayoutId id="2147483671" r:id="rId14"/>
    <p:sldLayoutId id="2147483650" r:id="rId15"/>
    <p:sldLayoutId id="2147483655" r:id="rId16"/>
    <p:sldLayoutId id="2147483651" r:id="rId17"/>
    <p:sldLayoutId id="2147483679" r:id="rId18"/>
    <p:sldLayoutId id="2147483658" r:id="rId19"/>
  </p:sldLayoutIdLst>
  <p:hf sldNum="0" hdr="0" ftr="0"/>
  <p:txStyles>
    <p:title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p:titleStyle>
    <p:body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 orient="horz" pos="3715" userDrawn="1">
          <p15:clr>
            <a:srgbClr val="000000"/>
          </p15:clr>
        </p15:guide>
        <p15:guide id="5" orient="horz" pos="4131" userDrawn="1">
          <p15:clr>
            <a:srgbClr val="A4A3A4"/>
          </p15:clr>
        </p15:guide>
        <p15:guide id="6" pos="7479" userDrawn="1">
          <p15:clr>
            <a:srgbClr val="A4A3A4"/>
          </p15:clr>
        </p15:guide>
        <p15:guide id="7" orient="horz" pos="1234" userDrawn="1">
          <p15:clr>
            <a:srgbClr val="000000"/>
          </p15:clr>
        </p15:guide>
        <p15:guide id="8" pos="7059" userDrawn="1">
          <p15:clr>
            <a:srgbClr val="000000"/>
          </p15:clr>
        </p15:guide>
        <p15:guide id="9" pos="199" userDrawn="1">
          <p15:clr>
            <a:srgbClr val="A4A3A4"/>
          </p15:clr>
        </p15:guide>
        <p15:guide id="10" pos="621" userDrawn="1">
          <p15:clr>
            <a:srgbClr val="000000"/>
          </p15:clr>
        </p15:guide>
        <p15:guide id="11" orient="horz" pos="199"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9.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85838" y="2482343"/>
            <a:ext cx="10220325" cy="1661993"/>
          </a:xfrm>
        </p:spPr>
        <p:txBody>
          <a:bodyPr/>
          <a:lstStyle/>
          <a:p>
            <a:r>
              <a:rPr lang="da-DK" dirty="0" smtClean="0"/>
              <a:t>Stofmiljøet på Vesterbro</a:t>
            </a:r>
            <a:endParaRPr lang="da-DK" dirty="0"/>
          </a:p>
        </p:txBody>
      </p:sp>
    </p:spTree>
    <p:custDataLst>
      <p:tags r:id="rId1"/>
    </p:custDataLst>
    <p:extLst>
      <p:ext uri="{BB962C8B-B14F-4D97-AF65-F5344CB8AC3E}">
        <p14:creationId xmlns:p14="http://schemas.microsoft.com/office/powerpoint/2010/main" val="948320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Utryghed og Vold</a:t>
            </a:r>
            <a:endParaRPr lang="da-DK" dirty="0"/>
          </a:p>
        </p:txBody>
      </p:sp>
      <p:sp>
        <p:nvSpPr>
          <p:cNvPr id="3" name="Pladsholder til indhold 2"/>
          <p:cNvSpPr>
            <a:spLocks noGrp="1"/>
          </p:cNvSpPr>
          <p:nvPr>
            <p:ph idx="1"/>
          </p:nvPr>
        </p:nvSpPr>
        <p:spPr/>
        <p:txBody>
          <a:bodyPr/>
          <a:lstStyle/>
          <a:p>
            <a:pPr marL="342900" indent="-342900">
              <a:buFont typeface="Wingdings" panose="05000000000000000000" pitchFamily="2" charset="2"/>
              <a:buChar char="q"/>
            </a:pPr>
            <a:r>
              <a:rPr lang="da-DK" dirty="0"/>
              <a:t>19% af stofbrugerne svarer, at de er utrygge på Vesterbro. 16% af beboerne svarer </a:t>
            </a:r>
            <a:r>
              <a:rPr lang="da-DK" dirty="0" smtClean="0"/>
              <a:t>i en af vores spørgeskemaundersøgelser, </a:t>
            </a:r>
            <a:r>
              <a:rPr lang="da-DK" dirty="0"/>
              <a:t>at de er utrygge.</a:t>
            </a:r>
            <a:endParaRPr lang="da-DK" dirty="0" smtClean="0"/>
          </a:p>
          <a:p>
            <a:pPr marL="342900" indent="-342900">
              <a:buFont typeface="Wingdings" panose="05000000000000000000" pitchFamily="2" charset="2"/>
              <a:buChar char="q"/>
            </a:pPr>
            <a:endParaRPr lang="da-DK" dirty="0"/>
          </a:p>
          <a:p>
            <a:pPr marL="342900" indent="-342900">
              <a:buFont typeface="Wingdings" panose="05000000000000000000" pitchFamily="2" charset="2"/>
              <a:buChar char="q"/>
            </a:pPr>
            <a:r>
              <a:rPr lang="da-DK" dirty="0" smtClean="0"/>
              <a:t>Men for stofbrugerne er vold en del af hverdagen på en helt anden måde end for beboerne. </a:t>
            </a:r>
          </a:p>
          <a:p>
            <a:pPr marL="342900" indent="-342900">
              <a:buFont typeface="Wingdings" panose="05000000000000000000" pitchFamily="2" charset="2"/>
              <a:buChar char="q"/>
            </a:pPr>
            <a:endParaRPr lang="da-DK" dirty="0"/>
          </a:p>
          <a:p>
            <a:pPr marL="342900" indent="-342900">
              <a:buFont typeface="Wingdings" panose="05000000000000000000" pitchFamily="2" charset="2"/>
              <a:buChar char="q"/>
            </a:pPr>
            <a:r>
              <a:rPr lang="da-DK" dirty="0"/>
              <a:t>Vold </a:t>
            </a:r>
            <a:r>
              <a:rPr lang="da-DK" dirty="0" smtClean="0"/>
              <a:t>og utryghed fylder </a:t>
            </a:r>
            <a:r>
              <a:rPr lang="da-DK" dirty="0"/>
              <a:t>meget i vores interviews med </a:t>
            </a:r>
            <a:r>
              <a:rPr lang="da-DK" dirty="0" smtClean="0"/>
              <a:t>stofbrugerne.</a:t>
            </a:r>
          </a:p>
          <a:p>
            <a:pPr marL="342900" indent="-342900">
              <a:buFont typeface="Wingdings" panose="05000000000000000000" pitchFamily="2" charset="2"/>
              <a:buChar char="q"/>
            </a:pPr>
            <a:endParaRPr lang="da-DK" dirty="0"/>
          </a:p>
          <a:p>
            <a:pPr marL="342900" indent="-342900">
              <a:buFont typeface="Wingdings" panose="05000000000000000000" pitchFamily="2" charset="2"/>
              <a:buChar char="q"/>
            </a:pPr>
            <a:r>
              <a:rPr lang="da-DK" dirty="0"/>
              <a:t>Vold indgår som en normal ting i hverdagen for mange af stofbrugerne. Man ser det hver dag; en selv eller ens venner og bekendte bliver udsat for </a:t>
            </a:r>
            <a:r>
              <a:rPr lang="da-DK" dirty="0" smtClean="0"/>
              <a:t>vold og udøver vold.</a:t>
            </a:r>
          </a:p>
          <a:p>
            <a:pPr marL="342900" indent="-342900">
              <a:buFont typeface="Wingdings" panose="05000000000000000000" pitchFamily="2" charset="2"/>
              <a:buChar char="q"/>
            </a:pPr>
            <a:endParaRPr lang="da-DK" dirty="0"/>
          </a:p>
          <a:p>
            <a:pPr marL="342900" indent="-342900">
              <a:buFont typeface="Wingdings" panose="05000000000000000000" pitchFamily="2" charset="2"/>
              <a:buChar char="q"/>
            </a:pPr>
            <a:endParaRPr lang="da-DK" dirty="0"/>
          </a:p>
          <a:p>
            <a:endParaRPr lang="da-DK" dirty="0"/>
          </a:p>
        </p:txBody>
      </p:sp>
      <p:sp>
        <p:nvSpPr>
          <p:cNvPr id="4" name="Pladsholder til dato 3"/>
          <p:cNvSpPr>
            <a:spLocks noGrp="1"/>
          </p:cNvSpPr>
          <p:nvPr>
            <p:ph type="dt" sz="half" idx="10"/>
          </p:nvPr>
        </p:nvSpPr>
        <p:spPr/>
        <p:txBody>
          <a:bodyPr/>
          <a:lstStyle/>
          <a:p>
            <a:fld id="{95B424CE-8C03-484A-99F5-232973586506}" type="datetime1">
              <a:rPr lang="da-DK" smtClean="0"/>
              <a:t>14-09-2020</a:t>
            </a:fld>
            <a:r>
              <a:rPr lang="da-DK"/>
              <a:t>12-11-2018</a:t>
            </a:r>
          </a:p>
        </p:txBody>
      </p:sp>
    </p:spTree>
    <p:extLst>
      <p:ext uri="{BB962C8B-B14F-4D97-AF65-F5344CB8AC3E}">
        <p14:creationId xmlns:p14="http://schemas.microsoft.com/office/powerpoint/2010/main" val="2091013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sp>
        <p:nvSpPr>
          <p:cNvPr id="4" name="Pladsholder til dato 3"/>
          <p:cNvSpPr>
            <a:spLocks noGrp="1"/>
          </p:cNvSpPr>
          <p:nvPr>
            <p:ph type="dt" sz="half" idx="10"/>
          </p:nvPr>
        </p:nvSpPr>
        <p:spPr/>
        <p:txBody>
          <a:bodyPr/>
          <a:lstStyle/>
          <a:p>
            <a:fld id="{A3040635-1340-40CD-BC7E-1C99305BDC97}" type="datetime1">
              <a:rPr lang="da-DK" smtClean="0"/>
              <a:t>14-09-2020</a:t>
            </a:fld>
            <a:r>
              <a:rPr lang="da-DK" smtClean="0"/>
              <a:t>09-09-2020</a:t>
            </a:r>
            <a:endParaRPr lang="da-DK"/>
          </a:p>
        </p:txBody>
      </p:sp>
      <p:graphicFrame>
        <p:nvGraphicFramePr>
          <p:cNvPr id="9" name="Pladsholder til indhold 8"/>
          <p:cNvGraphicFramePr>
            <a:graphicFrameLocks noGrp="1"/>
          </p:cNvGraphicFramePr>
          <p:nvPr>
            <p:ph idx="1"/>
            <p:extLst>
              <p:ext uri="{D42A27DB-BD31-4B8C-83A1-F6EECF244321}">
                <p14:modId xmlns:p14="http://schemas.microsoft.com/office/powerpoint/2010/main" val="467019470"/>
              </p:ext>
            </p:extLst>
          </p:nvPr>
        </p:nvGraphicFramePr>
        <p:xfrm>
          <a:off x="985838" y="1373188"/>
          <a:ext cx="10220325" cy="452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4138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000" dirty="0" smtClean="0"/>
              <a:t>Stofindtagelsesrum bruges meget, men mange indtager fortsat stoffer på gaden også</a:t>
            </a:r>
            <a:endParaRPr lang="da-DK" sz="2000" dirty="0"/>
          </a:p>
        </p:txBody>
      </p:sp>
      <p:sp>
        <p:nvSpPr>
          <p:cNvPr id="4" name="Pladsholder til dato 3"/>
          <p:cNvSpPr>
            <a:spLocks noGrp="1"/>
          </p:cNvSpPr>
          <p:nvPr>
            <p:ph type="dt" sz="half" idx="10"/>
          </p:nvPr>
        </p:nvSpPr>
        <p:spPr/>
        <p:txBody>
          <a:bodyPr/>
          <a:lstStyle/>
          <a:p>
            <a:fld id="{2925BD63-2563-4569-9AC0-99C48FB856E3}" type="datetime1">
              <a:rPr lang="da-DK" smtClean="0"/>
              <a:t>14-09-2020</a:t>
            </a:fld>
            <a:r>
              <a:rPr lang="da-DK" smtClean="0"/>
              <a:t>09-09-2020</a:t>
            </a:r>
            <a:endParaRPr lang="da-DK"/>
          </a:p>
        </p:txBody>
      </p:sp>
      <p:graphicFrame>
        <p:nvGraphicFramePr>
          <p:cNvPr id="7" name="Pladsholder til indhold 6"/>
          <p:cNvGraphicFramePr>
            <a:graphicFrameLocks noGrp="1"/>
          </p:cNvGraphicFramePr>
          <p:nvPr>
            <p:ph idx="1"/>
            <p:extLst>
              <p:ext uri="{D42A27DB-BD31-4B8C-83A1-F6EECF244321}">
                <p14:modId xmlns:p14="http://schemas.microsoft.com/office/powerpoint/2010/main" val="2752636284"/>
              </p:ext>
            </p:extLst>
          </p:nvPr>
        </p:nvGraphicFramePr>
        <p:xfrm>
          <a:off x="985838" y="1373188"/>
          <a:ext cx="10220325" cy="452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497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000" dirty="0" smtClean="0"/>
              <a:t>bruger en række forskellige høj- og lavtærskel tilbud</a:t>
            </a:r>
            <a:endParaRPr lang="da-DK" sz="2000" dirty="0"/>
          </a:p>
        </p:txBody>
      </p:sp>
      <p:sp>
        <p:nvSpPr>
          <p:cNvPr id="4" name="Pladsholder til dato 3"/>
          <p:cNvSpPr>
            <a:spLocks noGrp="1"/>
          </p:cNvSpPr>
          <p:nvPr>
            <p:ph type="dt" sz="half" idx="10"/>
          </p:nvPr>
        </p:nvSpPr>
        <p:spPr/>
        <p:txBody>
          <a:bodyPr/>
          <a:lstStyle/>
          <a:p>
            <a:fld id="{3C9D0106-7392-47A5-A8A5-D25ACB8E32A1}" type="datetime1">
              <a:rPr lang="da-DK" smtClean="0"/>
              <a:t>14-09-2020</a:t>
            </a:fld>
            <a:r>
              <a:rPr lang="da-DK" smtClean="0"/>
              <a:t>09-09-2020</a:t>
            </a:r>
            <a:endParaRPr lang="da-DK"/>
          </a:p>
        </p:txBody>
      </p:sp>
      <p:graphicFrame>
        <p:nvGraphicFramePr>
          <p:cNvPr id="11" name="Pladsholder til indhold 10"/>
          <p:cNvGraphicFramePr>
            <a:graphicFrameLocks noGrp="1"/>
          </p:cNvGraphicFramePr>
          <p:nvPr>
            <p:ph idx="1"/>
            <p:extLst>
              <p:ext uri="{D42A27DB-BD31-4B8C-83A1-F6EECF244321}">
                <p14:modId xmlns:p14="http://schemas.microsoft.com/office/powerpoint/2010/main" val="1403497250"/>
              </p:ext>
            </p:extLst>
          </p:nvPr>
        </p:nvGraphicFramePr>
        <p:xfrm>
          <a:off x="985838" y="1373188"/>
          <a:ext cx="10220325" cy="452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9893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800" dirty="0" smtClean="0"/>
              <a:t>Stofbrugerne har en lang række bekymringer</a:t>
            </a:r>
            <a:endParaRPr lang="da-DK" sz="2800" dirty="0"/>
          </a:p>
        </p:txBody>
      </p:sp>
      <p:sp>
        <p:nvSpPr>
          <p:cNvPr id="4" name="Pladsholder til dato 3"/>
          <p:cNvSpPr>
            <a:spLocks noGrp="1"/>
          </p:cNvSpPr>
          <p:nvPr>
            <p:ph type="dt" sz="half" idx="10"/>
          </p:nvPr>
        </p:nvSpPr>
        <p:spPr/>
        <p:txBody>
          <a:bodyPr/>
          <a:lstStyle/>
          <a:p>
            <a:fld id="{C746870B-BBA1-4798-A43F-2EE67A07F63A}" type="datetime1">
              <a:rPr lang="da-DK" smtClean="0"/>
              <a:t>14-09-2020</a:t>
            </a:fld>
            <a:r>
              <a:rPr lang="da-DK" smtClean="0"/>
              <a:t>09-09-2020</a:t>
            </a:r>
            <a:endParaRPr lang="da-DK"/>
          </a:p>
        </p:txBody>
      </p:sp>
      <p:graphicFrame>
        <p:nvGraphicFramePr>
          <p:cNvPr id="7" name="Pladsholder til indhold 6"/>
          <p:cNvGraphicFramePr>
            <a:graphicFrameLocks noGrp="1"/>
          </p:cNvGraphicFramePr>
          <p:nvPr>
            <p:ph idx="1"/>
            <p:extLst>
              <p:ext uri="{D42A27DB-BD31-4B8C-83A1-F6EECF244321}">
                <p14:modId xmlns:p14="http://schemas.microsoft.com/office/powerpoint/2010/main" val="1158292193"/>
              </p:ext>
            </p:extLst>
          </p:nvPr>
        </p:nvGraphicFramePr>
        <p:xfrm>
          <a:off x="985838" y="1373188"/>
          <a:ext cx="10220325" cy="452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3490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Forhold til omgivelserne</a:t>
            </a:r>
            <a:endParaRPr lang="da-DK" dirty="0"/>
          </a:p>
        </p:txBody>
      </p:sp>
      <p:sp>
        <p:nvSpPr>
          <p:cNvPr id="3" name="Pladsholder til indhold 2"/>
          <p:cNvSpPr>
            <a:spLocks noGrp="1"/>
          </p:cNvSpPr>
          <p:nvPr>
            <p:ph idx="1"/>
          </p:nvPr>
        </p:nvSpPr>
        <p:spPr/>
        <p:txBody>
          <a:bodyPr/>
          <a:lstStyle/>
          <a:p>
            <a:r>
              <a:rPr lang="da-DK" dirty="0"/>
              <a:t>Flere af vores informanter fremhæver, at de har positiv interaktion med </a:t>
            </a:r>
            <a:r>
              <a:rPr lang="da-DK" dirty="0" smtClean="0"/>
              <a:t>folk, som ikke er en del af stofmiljøet. </a:t>
            </a:r>
          </a:p>
          <a:p>
            <a:endParaRPr lang="da-DK" dirty="0" smtClean="0"/>
          </a:p>
          <a:p>
            <a:r>
              <a:rPr lang="da-DK" dirty="0" smtClean="0"/>
              <a:t>Samtidig fortæller flere informanter, at de oplever mødet med andre mennesker som stigmatiserende, og at de derfor prøver at undgå sådanne møder. </a:t>
            </a:r>
          </a:p>
          <a:p>
            <a:endParaRPr lang="da-DK" dirty="0" smtClean="0"/>
          </a:p>
          <a:p>
            <a:r>
              <a:rPr lang="da-DK" dirty="0" smtClean="0"/>
              <a:t>Der er også </a:t>
            </a:r>
            <a:r>
              <a:rPr lang="da-DK" dirty="0"/>
              <a:t>en stor forståelse blandt stofbrugerne for, at stofmiljøet kan virke belastende for </a:t>
            </a:r>
            <a:r>
              <a:rPr lang="da-DK" dirty="0" smtClean="0"/>
              <a:t>omgivelserne. Flere nævner det som vigtigt at undgå, at børn bliver vidne til stofindtagelse.</a:t>
            </a:r>
          </a:p>
          <a:p>
            <a:endParaRPr lang="da-DK" dirty="0"/>
          </a:p>
          <a:p>
            <a:r>
              <a:rPr lang="da-DK" dirty="0" smtClean="0"/>
              <a:t>Mange nævner minimering af gener for omgivelserne som en af de primære positive effekter af stofindtagelsesrummene. </a:t>
            </a:r>
          </a:p>
        </p:txBody>
      </p:sp>
      <p:sp>
        <p:nvSpPr>
          <p:cNvPr id="4" name="Pladsholder til dato 3"/>
          <p:cNvSpPr>
            <a:spLocks noGrp="1"/>
          </p:cNvSpPr>
          <p:nvPr>
            <p:ph type="dt" sz="half" idx="10"/>
          </p:nvPr>
        </p:nvSpPr>
        <p:spPr/>
        <p:txBody>
          <a:bodyPr/>
          <a:lstStyle/>
          <a:p>
            <a:fld id="{189CD8E0-D39A-4A38-ADA3-5175FC2D1AAA}" type="datetime1">
              <a:rPr lang="da-DK" smtClean="0"/>
              <a:t>14-09-2020</a:t>
            </a:fld>
            <a:r>
              <a:rPr lang="da-DK" smtClean="0"/>
              <a:t>09-09-2020</a:t>
            </a:r>
            <a:endParaRPr lang="da-DK"/>
          </a:p>
        </p:txBody>
      </p:sp>
    </p:spTree>
    <p:extLst>
      <p:ext uri="{BB962C8B-B14F-4D97-AF65-F5344CB8AC3E}">
        <p14:creationId xmlns:p14="http://schemas.microsoft.com/office/powerpoint/2010/main" val="3525423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800" dirty="0" smtClean="0"/>
              <a:t>Bruger ikke stofindtagelsesrum, men prøver at vise hensyn</a:t>
            </a:r>
            <a:endParaRPr lang="da-DK" sz="2800" dirty="0"/>
          </a:p>
        </p:txBody>
      </p:sp>
      <p:sp>
        <p:nvSpPr>
          <p:cNvPr id="3" name="Pladsholder til indhold 2"/>
          <p:cNvSpPr>
            <a:spLocks noGrp="1"/>
          </p:cNvSpPr>
          <p:nvPr>
            <p:ph idx="1"/>
          </p:nvPr>
        </p:nvSpPr>
        <p:spPr/>
        <p:txBody>
          <a:bodyPr/>
          <a:lstStyle/>
          <a:p>
            <a:pPr>
              <a:lnSpc>
                <a:spcPct val="107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da-DK" dirty="0" smtClean="0">
                <a:solidFill>
                  <a:srgbClr val="333333"/>
                </a:solidFill>
                <a:latin typeface="Calibri" panose="020F0502020204030204" pitchFamily="34" charset="0"/>
                <a:ea typeface="Calibri" panose="020F0502020204030204" pitchFamily="34" charset="0"/>
                <a:cs typeface="Calibri" panose="020F0502020204030204" pitchFamily="34" charset="0"/>
              </a:rPr>
              <a:t>Nogle informanter siger, at de nogle gange vælger ikke at bruge stofindtagelsesrum, fordi der er for megen larm og uro. </a:t>
            </a:r>
          </a:p>
          <a:p>
            <a:pPr>
              <a:lnSpc>
                <a:spcPct val="107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da-DK" dirty="0" smtClean="0">
                <a:solidFill>
                  <a:srgbClr val="333333"/>
                </a:solidFill>
                <a:latin typeface="Calibri" panose="020F0502020204030204" pitchFamily="34" charset="0"/>
                <a:ea typeface="Calibri" panose="020F0502020204030204" pitchFamily="34" charset="0"/>
                <a:cs typeface="Calibri" panose="020F0502020204030204" pitchFamily="34" charset="0"/>
              </a:rPr>
              <a:t>I stedet kan de finde på at indtage stofferne et andet sted på Vesterbro. </a:t>
            </a:r>
          </a:p>
          <a:p>
            <a:pPr>
              <a:lnSpc>
                <a:spcPct val="107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da-DK" dirty="0" smtClean="0">
                <a:solidFill>
                  <a:srgbClr val="333333"/>
                </a:solidFill>
                <a:latin typeface="Calibri" panose="020F0502020204030204" pitchFamily="34" charset="0"/>
                <a:ea typeface="Calibri" panose="020F0502020204030204" pitchFamily="34" charset="0"/>
                <a:cs typeface="Calibri" panose="020F0502020204030204" pitchFamily="34" charset="0"/>
              </a:rPr>
              <a:t>Her siger nogle af informanterne, at de søger at vise hensyn.</a:t>
            </a:r>
          </a:p>
          <a:p>
            <a:pPr>
              <a:lnSpc>
                <a:spcPct val="107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lang="da-DK" dirty="0" smtClean="0">
              <a:solidFill>
                <a:srgbClr val="333333"/>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da-DK" i="1" dirty="0" smtClean="0">
                <a:solidFill>
                  <a:srgbClr val="333333"/>
                </a:solidFill>
                <a:latin typeface="Calibri" panose="020F0502020204030204" pitchFamily="34" charset="0"/>
                <a:ea typeface="Calibri" panose="020F0502020204030204" pitchFamily="34" charset="0"/>
                <a:cs typeface="Calibri" panose="020F0502020204030204" pitchFamily="34" charset="0"/>
              </a:rPr>
              <a:t>”Nogen </a:t>
            </a:r>
            <a:r>
              <a:rPr lang="da-DK" i="1" dirty="0">
                <a:solidFill>
                  <a:srgbClr val="333333"/>
                </a:solidFill>
                <a:latin typeface="Calibri" panose="020F0502020204030204" pitchFamily="34" charset="0"/>
                <a:ea typeface="Calibri" panose="020F0502020204030204" pitchFamily="34" charset="0"/>
                <a:cs typeface="Calibri" panose="020F0502020204030204" pitchFamily="34" charset="0"/>
              </a:rPr>
              <a:t>gange så er det så… jamen så gider jeg bare ikke at fikse nogen af stederne. Så går jeg et andet sted hen. Men jeg vil jo helst undgå at sidde og </a:t>
            </a:r>
            <a:r>
              <a:rPr lang="da-DK" i="1" dirty="0" smtClean="0">
                <a:solidFill>
                  <a:srgbClr val="333333"/>
                </a:solidFill>
                <a:latin typeface="Calibri" panose="020F0502020204030204" pitchFamily="34" charset="0"/>
                <a:ea typeface="Calibri" panose="020F0502020204030204" pitchFamily="34" charset="0"/>
                <a:cs typeface="Calibri" panose="020F0502020204030204" pitchFamily="34" charset="0"/>
              </a:rPr>
              <a:t>fixe </a:t>
            </a:r>
            <a:r>
              <a:rPr lang="da-DK" i="1" dirty="0">
                <a:solidFill>
                  <a:srgbClr val="333333"/>
                </a:solidFill>
                <a:latin typeface="Calibri" panose="020F0502020204030204" pitchFamily="34" charset="0"/>
                <a:ea typeface="Calibri" panose="020F0502020204030204" pitchFamily="34" charset="0"/>
                <a:cs typeface="Calibri" panose="020F0502020204030204" pitchFamily="34" charset="0"/>
              </a:rPr>
              <a:t>udenfor.. altså jeg ved sgu ikke om der kommer en familie forbi med børn og sådan. Det kan jeg slet ikke… jeg har selv tre </a:t>
            </a:r>
            <a:r>
              <a:rPr lang="da-DK" i="1" dirty="0" smtClean="0">
                <a:solidFill>
                  <a:srgbClr val="333333"/>
                </a:solidFill>
                <a:latin typeface="Calibri" panose="020F0502020204030204" pitchFamily="34" charset="0"/>
                <a:ea typeface="Calibri" panose="020F0502020204030204" pitchFamily="34" charset="0"/>
                <a:cs typeface="Calibri" panose="020F0502020204030204" pitchFamily="34" charset="0"/>
              </a:rPr>
              <a:t>piger, </a:t>
            </a:r>
            <a:r>
              <a:rPr lang="da-DK" i="1" dirty="0">
                <a:solidFill>
                  <a:srgbClr val="333333"/>
                </a:solidFill>
                <a:latin typeface="Calibri" panose="020F0502020204030204" pitchFamily="34" charset="0"/>
                <a:ea typeface="Calibri" panose="020F0502020204030204" pitchFamily="34" charset="0"/>
                <a:cs typeface="Calibri" panose="020F0502020204030204" pitchFamily="34" charset="0"/>
              </a:rPr>
              <a:t>ikke. Nu er de godt nok voksne, men </a:t>
            </a:r>
            <a:r>
              <a:rPr lang="da-DK" i="1" dirty="0" smtClean="0">
                <a:solidFill>
                  <a:srgbClr val="333333"/>
                </a:solidFill>
                <a:latin typeface="Calibri" panose="020F0502020204030204" pitchFamily="34" charset="0"/>
                <a:ea typeface="Calibri" panose="020F0502020204030204" pitchFamily="34" charset="0"/>
                <a:cs typeface="Calibri" panose="020F0502020204030204" pitchFamily="34" charset="0"/>
              </a:rPr>
              <a:t>for helvede </a:t>
            </a:r>
            <a:r>
              <a:rPr lang="da-DK" i="1" dirty="0">
                <a:solidFill>
                  <a:srgbClr val="333333"/>
                </a:solidFill>
                <a:latin typeface="Calibri" panose="020F0502020204030204" pitchFamily="34" charset="0"/>
                <a:ea typeface="Calibri" panose="020F0502020204030204" pitchFamily="34" charset="0"/>
                <a:cs typeface="Calibri" panose="020F0502020204030204" pitchFamily="34" charset="0"/>
              </a:rPr>
              <a:t>jeg har det – altså hvis jeg ser nogle </a:t>
            </a:r>
            <a:r>
              <a:rPr lang="da-DK" i="1" dirty="0" smtClean="0">
                <a:solidFill>
                  <a:srgbClr val="333333"/>
                </a:solidFill>
                <a:latin typeface="Calibri" panose="020F0502020204030204" pitchFamily="34" charset="0"/>
                <a:ea typeface="Calibri" panose="020F0502020204030204" pitchFamily="34" charset="0"/>
                <a:cs typeface="Calibri" panose="020F0502020204030204" pitchFamily="34" charset="0"/>
              </a:rPr>
              <a:t>børn, </a:t>
            </a:r>
            <a:r>
              <a:rPr lang="da-DK" i="1" dirty="0">
                <a:solidFill>
                  <a:srgbClr val="333333"/>
                </a:solidFill>
                <a:latin typeface="Calibri" panose="020F0502020204030204" pitchFamily="34" charset="0"/>
                <a:ea typeface="Calibri" panose="020F0502020204030204" pitchFamily="34" charset="0"/>
                <a:cs typeface="Calibri" panose="020F0502020204030204" pitchFamily="34" charset="0"/>
              </a:rPr>
              <a:t>der kommer med deres forældre, jamen så gemmer jeg værktøj og hele lortet væk. Bum</a:t>
            </a:r>
            <a:r>
              <a:rPr lang="da-DK" i="1" dirty="0" smtClean="0">
                <a:solidFill>
                  <a:srgbClr val="333333"/>
                </a:solidFill>
                <a:latin typeface="Calibri" panose="020F0502020204030204" pitchFamily="34" charset="0"/>
                <a:ea typeface="Calibri" panose="020F0502020204030204" pitchFamily="34" charset="0"/>
                <a:cs typeface="Calibri" panose="020F0502020204030204" pitchFamily="34" charset="0"/>
              </a:rPr>
              <a:t>.”</a:t>
            </a:r>
            <a:endParaRPr lang="da-DK" sz="2800" dirty="0">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
        <p:nvSpPr>
          <p:cNvPr id="4" name="Pladsholder til dato 3"/>
          <p:cNvSpPr>
            <a:spLocks noGrp="1"/>
          </p:cNvSpPr>
          <p:nvPr>
            <p:ph type="dt" sz="half" idx="10"/>
          </p:nvPr>
        </p:nvSpPr>
        <p:spPr/>
        <p:txBody>
          <a:bodyPr/>
          <a:lstStyle/>
          <a:p>
            <a:fld id="{C4A3AC9C-9E84-4BFA-8AC7-FEC1DBE9E47C}" type="datetime1">
              <a:rPr lang="da-DK" smtClean="0"/>
              <a:t>14-09-2020</a:t>
            </a:fld>
            <a:r>
              <a:rPr lang="da-DK" smtClean="0"/>
              <a:t>09-09-2020</a:t>
            </a:r>
            <a:endParaRPr lang="da-DK"/>
          </a:p>
        </p:txBody>
      </p:sp>
    </p:spTree>
    <p:extLst>
      <p:ext uri="{BB962C8B-B14F-4D97-AF65-F5344CB8AC3E}">
        <p14:creationId xmlns:p14="http://schemas.microsoft.com/office/powerpoint/2010/main" val="1034213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Retten til byen</a:t>
            </a:r>
            <a:endParaRPr lang="da-DK" dirty="0"/>
          </a:p>
        </p:txBody>
      </p:sp>
      <p:sp>
        <p:nvSpPr>
          <p:cNvPr id="3" name="Pladsholder til indhold 2"/>
          <p:cNvSpPr>
            <a:spLocks noGrp="1"/>
          </p:cNvSpPr>
          <p:nvPr>
            <p:ph idx="1"/>
          </p:nvPr>
        </p:nvSpPr>
        <p:spPr/>
        <p:txBody>
          <a:bodyPr/>
          <a:lstStyle/>
          <a:p>
            <a:r>
              <a:rPr lang="da-DK" dirty="0"/>
              <a:t>Nogle af stofbrugerne skelner mellem det blot at opholde sig i det offentlige </a:t>
            </a:r>
            <a:r>
              <a:rPr lang="da-DK" dirty="0" smtClean="0"/>
              <a:t>rum, </a:t>
            </a:r>
            <a:r>
              <a:rPr lang="da-DK" dirty="0"/>
              <a:t>og så det at indtage stoffer i det offentlige </a:t>
            </a:r>
            <a:r>
              <a:rPr lang="da-DK" dirty="0" smtClean="0"/>
              <a:t>rum.</a:t>
            </a:r>
          </a:p>
          <a:p>
            <a:endParaRPr lang="da-DK" dirty="0" smtClean="0"/>
          </a:p>
          <a:p>
            <a:r>
              <a:rPr lang="da-DK" dirty="0" smtClean="0"/>
              <a:t>Det </a:t>
            </a:r>
            <a:r>
              <a:rPr lang="da-DK" dirty="0"/>
              <a:t>første betragtes som legitimt, mens der tages afstand fra det andet. </a:t>
            </a:r>
            <a:endParaRPr lang="da-DK" dirty="0" smtClean="0"/>
          </a:p>
          <a:p>
            <a:endParaRPr lang="da-DK" dirty="0" smtClean="0"/>
          </a:p>
          <a:p>
            <a:r>
              <a:rPr lang="da-DK" dirty="0"/>
              <a:t>M</a:t>
            </a:r>
            <a:r>
              <a:rPr lang="da-DK" dirty="0" smtClean="0"/>
              <a:t>ange </a:t>
            </a:r>
            <a:r>
              <a:rPr lang="da-DK" dirty="0"/>
              <a:t>holder fast i deres ret til at opholde sig i det offentlige rum, og nogle irriteres over det, når </a:t>
            </a:r>
            <a:r>
              <a:rPr lang="da-DK" dirty="0" smtClean="0"/>
              <a:t>andre ikke </a:t>
            </a:r>
            <a:r>
              <a:rPr lang="da-DK" dirty="0"/>
              <a:t>vil snakke med </a:t>
            </a:r>
            <a:r>
              <a:rPr lang="da-DK" dirty="0" smtClean="0"/>
              <a:t>dem.</a:t>
            </a:r>
          </a:p>
          <a:p>
            <a:endParaRPr lang="da-DK" dirty="0" smtClean="0"/>
          </a:p>
          <a:p>
            <a:r>
              <a:rPr lang="da-DK" dirty="0" smtClean="0"/>
              <a:t>Der er næsten fuldstændig enighed blandt vore informanter om</a:t>
            </a:r>
            <a:r>
              <a:rPr lang="da-DK" dirty="0"/>
              <a:t>, at det er rimeligt, at </a:t>
            </a:r>
            <a:r>
              <a:rPr lang="da-DK" dirty="0" smtClean="0"/>
              <a:t>man skal undgå at </a:t>
            </a:r>
            <a:r>
              <a:rPr lang="da-DK" dirty="0"/>
              <a:t>tage stoffer foran folk, efterlade stofaffald eller forsøge at sælge stoffer til folk, der ikke ønsker det. </a:t>
            </a:r>
          </a:p>
          <a:p>
            <a:endParaRPr lang="da-DK" dirty="0"/>
          </a:p>
        </p:txBody>
      </p:sp>
      <p:sp>
        <p:nvSpPr>
          <p:cNvPr id="4" name="Pladsholder til dato 3"/>
          <p:cNvSpPr>
            <a:spLocks noGrp="1"/>
          </p:cNvSpPr>
          <p:nvPr>
            <p:ph type="dt" sz="half" idx="10"/>
          </p:nvPr>
        </p:nvSpPr>
        <p:spPr/>
        <p:txBody>
          <a:bodyPr/>
          <a:lstStyle/>
          <a:p>
            <a:fld id="{5533091F-EB17-478F-835E-4D0E076AA147}" type="datetime1">
              <a:rPr lang="da-DK" smtClean="0"/>
              <a:t>14-09-2020</a:t>
            </a:fld>
            <a:r>
              <a:rPr lang="da-DK" smtClean="0"/>
              <a:t>09-09-2020</a:t>
            </a:r>
            <a:endParaRPr lang="da-DK"/>
          </a:p>
        </p:txBody>
      </p:sp>
    </p:spTree>
    <p:extLst>
      <p:ext uri="{BB962C8B-B14F-4D97-AF65-F5344CB8AC3E}">
        <p14:creationId xmlns:p14="http://schemas.microsoft.com/office/powerpoint/2010/main" val="2590705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008841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smtClean="0"/>
              <a:t>Center for Rusmiddelforsknings Undersøgelser af stofmiljøet på Vesterbro</a:t>
            </a:r>
            <a:endParaRPr lang="da-DK" sz="2400" dirty="0"/>
          </a:p>
        </p:txBody>
      </p:sp>
      <p:sp>
        <p:nvSpPr>
          <p:cNvPr id="3" name="Pladsholder til indhold 2"/>
          <p:cNvSpPr>
            <a:spLocks noGrp="1"/>
          </p:cNvSpPr>
          <p:nvPr>
            <p:ph idx="1"/>
          </p:nvPr>
        </p:nvSpPr>
        <p:spPr/>
        <p:txBody>
          <a:bodyPr/>
          <a:lstStyle/>
          <a:p>
            <a:pPr marL="342900" indent="-342900">
              <a:buFont typeface="Wingdings" panose="05000000000000000000" pitchFamily="2" charset="2"/>
              <a:buChar char="q"/>
            </a:pPr>
            <a:endParaRPr lang="da-DK" dirty="0" smtClean="0"/>
          </a:p>
          <a:p>
            <a:pPr marL="342900" indent="-342900">
              <a:buFont typeface="Wingdings" panose="05000000000000000000" pitchFamily="2" charset="2"/>
              <a:buChar char="q"/>
            </a:pPr>
            <a:endParaRPr lang="da-DK" dirty="0" smtClean="0"/>
          </a:p>
          <a:p>
            <a:pPr marL="342900" indent="-342900">
              <a:buFont typeface="Wingdings" panose="05000000000000000000" pitchFamily="2" charset="2"/>
              <a:buChar char="q"/>
            </a:pPr>
            <a:r>
              <a:rPr lang="da-DK" dirty="0"/>
              <a:t>Vesterbroundersøgelsen: Observation og kvalitative interviews </a:t>
            </a:r>
            <a:r>
              <a:rPr lang="da-DK" dirty="0" smtClean="0"/>
              <a:t>med stofbrugere (n=33</a:t>
            </a:r>
            <a:r>
              <a:rPr lang="da-DK" dirty="0"/>
              <a:t>), </a:t>
            </a:r>
            <a:r>
              <a:rPr lang="da-DK" dirty="0" smtClean="0"/>
              <a:t>samt interviews og spørgeskemaundersøgelse blandt beboere og interviews med praktikere, maj </a:t>
            </a:r>
            <a:r>
              <a:rPr lang="da-DK" dirty="0"/>
              <a:t>og juni 2017</a:t>
            </a:r>
          </a:p>
          <a:p>
            <a:pPr marL="342900" indent="-342900">
              <a:buFont typeface="Wingdings" panose="05000000000000000000" pitchFamily="2" charset="2"/>
              <a:buChar char="q"/>
            </a:pPr>
            <a:endParaRPr lang="da-DK" dirty="0" smtClean="0"/>
          </a:p>
          <a:p>
            <a:pPr marL="342900" indent="-342900">
              <a:buFont typeface="Wingdings" panose="05000000000000000000" pitchFamily="2" charset="2"/>
              <a:buChar char="q"/>
            </a:pPr>
            <a:r>
              <a:rPr lang="da-DK" dirty="0" smtClean="0"/>
              <a:t>Brugerundersøgelse </a:t>
            </a:r>
            <a:r>
              <a:rPr lang="da-DK" dirty="0"/>
              <a:t>på H17: Spørgeskema og kvalitative </a:t>
            </a:r>
            <a:r>
              <a:rPr lang="da-DK" dirty="0" smtClean="0"/>
              <a:t>interviews med stofbrugere </a:t>
            </a:r>
            <a:r>
              <a:rPr lang="da-DK" dirty="0"/>
              <a:t>(n=41</a:t>
            </a:r>
            <a:r>
              <a:rPr lang="da-DK" dirty="0" smtClean="0"/>
              <a:t>), september og oktober 2018</a:t>
            </a:r>
          </a:p>
          <a:p>
            <a:pPr marL="342900" indent="-342900">
              <a:buFont typeface="Wingdings" panose="05000000000000000000" pitchFamily="2" charset="2"/>
              <a:buChar char="q"/>
            </a:pPr>
            <a:endParaRPr lang="da-DK" dirty="0"/>
          </a:p>
          <a:p>
            <a:pPr marL="342900" indent="-342900">
              <a:buFont typeface="Wingdings" panose="05000000000000000000" pitchFamily="2" charset="2"/>
              <a:buChar char="q"/>
            </a:pPr>
            <a:r>
              <a:rPr lang="da-DK" dirty="0"/>
              <a:t>Stofmiljøer i </a:t>
            </a:r>
            <a:r>
              <a:rPr lang="da-DK" dirty="0" smtClean="0"/>
              <a:t>København </a:t>
            </a:r>
            <a:r>
              <a:rPr lang="da-DK" dirty="0"/>
              <a:t>(Vesterbro, Nordvest, Amager</a:t>
            </a:r>
            <a:r>
              <a:rPr lang="da-DK" dirty="0" smtClean="0"/>
              <a:t>): Spørgeskemaundersøgelse (i alt n=245, Vesterbro n=86), 90 kvalitative interviews</a:t>
            </a:r>
            <a:r>
              <a:rPr lang="da-DK" dirty="0"/>
              <a:t> </a:t>
            </a:r>
            <a:r>
              <a:rPr lang="da-DK" dirty="0" smtClean="0"/>
              <a:t>med stofbrugere samt interviews med praktikere, 2018-2021.</a:t>
            </a:r>
          </a:p>
          <a:p>
            <a:pPr marL="342900" indent="-342900">
              <a:buFont typeface="Wingdings" panose="05000000000000000000" pitchFamily="2" charset="2"/>
              <a:buChar char="q"/>
            </a:pPr>
            <a:endParaRPr lang="da-DK" dirty="0"/>
          </a:p>
          <a:p>
            <a:pPr marL="342900" indent="-342900">
              <a:buFont typeface="Wingdings" panose="05000000000000000000" pitchFamily="2" charset="2"/>
              <a:buChar char="q"/>
            </a:pPr>
            <a:endParaRPr lang="da-DK" dirty="0"/>
          </a:p>
          <a:p>
            <a:pPr marL="342900" indent="-342900">
              <a:buFont typeface="Wingdings" panose="05000000000000000000" pitchFamily="2" charset="2"/>
              <a:buChar char="q"/>
            </a:pPr>
            <a:endParaRPr lang="da-DK" dirty="0"/>
          </a:p>
        </p:txBody>
      </p:sp>
      <p:sp>
        <p:nvSpPr>
          <p:cNvPr id="4" name="Pladsholder til dato 3"/>
          <p:cNvSpPr>
            <a:spLocks noGrp="1"/>
          </p:cNvSpPr>
          <p:nvPr>
            <p:ph type="dt" sz="half" idx="10"/>
          </p:nvPr>
        </p:nvSpPr>
        <p:spPr/>
        <p:txBody>
          <a:bodyPr/>
          <a:lstStyle/>
          <a:p>
            <a:fld id="{F6EE0F06-D481-4074-8DCB-8070D00BE749}" type="datetime1">
              <a:rPr lang="da-DK" smtClean="0"/>
              <a:t>14-09-2020</a:t>
            </a:fld>
            <a:r>
              <a:rPr lang="da-DK"/>
              <a:t>12-11-2018</a:t>
            </a:r>
          </a:p>
        </p:txBody>
      </p:sp>
    </p:spTree>
    <p:extLst>
      <p:ext uri="{BB962C8B-B14F-4D97-AF65-F5344CB8AC3E}">
        <p14:creationId xmlns:p14="http://schemas.microsoft.com/office/powerpoint/2010/main" val="507366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800" dirty="0" smtClean="0"/>
              <a:t>spørgeskemaundersøgelse </a:t>
            </a:r>
            <a:r>
              <a:rPr lang="da-DK" sz="2800" dirty="0" smtClean="0"/>
              <a:t>2019 </a:t>
            </a:r>
            <a:r>
              <a:rPr lang="da-DK" sz="2800" dirty="0" smtClean="0"/>
              <a:t>– Stofmiljøundersøgelsen</a:t>
            </a:r>
            <a:br>
              <a:rPr lang="da-DK" sz="2800" dirty="0" smtClean="0"/>
            </a:br>
            <a:r>
              <a:rPr lang="da-DK" sz="2800" dirty="0" smtClean="0"/>
              <a:t>(foreløbige resultater)</a:t>
            </a:r>
            <a:endParaRPr lang="da-DK" sz="2800" dirty="0"/>
          </a:p>
        </p:txBody>
      </p:sp>
      <p:sp>
        <p:nvSpPr>
          <p:cNvPr id="3" name="Pladsholder til indhold 2"/>
          <p:cNvSpPr>
            <a:spLocks noGrp="1"/>
          </p:cNvSpPr>
          <p:nvPr>
            <p:ph idx="1"/>
          </p:nvPr>
        </p:nvSpPr>
        <p:spPr/>
        <p:txBody>
          <a:bodyPr/>
          <a:lstStyle/>
          <a:p>
            <a:endParaRPr lang="da-DK" dirty="0" smtClean="0"/>
          </a:p>
          <a:p>
            <a:r>
              <a:rPr lang="da-DK" dirty="0" smtClean="0"/>
              <a:t>86 </a:t>
            </a:r>
            <a:r>
              <a:rPr lang="da-DK" dirty="0" smtClean="0"/>
              <a:t>respondenter</a:t>
            </a:r>
          </a:p>
          <a:p>
            <a:endParaRPr lang="da-DK" dirty="0" smtClean="0"/>
          </a:p>
          <a:p>
            <a:r>
              <a:rPr lang="da-DK" dirty="0" smtClean="0"/>
              <a:t>Mænd: 71%, Kvinder: 28%. Andet: 1%</a:t>
            </a:r>
          </a:p>
          <a:p>
            <a:endParaRPr lang="da-DK" dirty="0"/>
          </a:p>
          <a:p>
            <a:r>
              <a:rPr lang="da-DK" dirty="0" smtClean="0"/>
              <a:t>Gennemsnitsalder: 43,7</a:t>
            </a:r>
          </a:p>
          <a:p>
            <a:endParaRPr lang="da-DK" dirty="0"/>
          </a:p>
          <a:p>
            <a:r>
              <a:rPr lang="da-DK" dirty="0" smtClean="0"/>
              <a:t>Dansk statsborgerskab: 64% (hele populationen, inkl. Amager og NV: 76%)</a:t>
            </a:r>
          </a:p>
          <a:p>
            <a:endParaRPr lang="da-DK" dirty="0"/>
          </a:p>
          <a:p>
            <a:r>
              <a:rPr lang="da-DK" dirty="0" smtClean="0"/>
              <a:t>Københavnere: 70% (hele populationen, inkl. Amager og NV: 81%)</a:t>
            </a:r>
          </a:p>
          <a:p>
            <a:endParaRPr lang="da-DK" dirty="0"/>
          </a:p>
          <a:p>
            <a:r>
              <a:rPr lang="da-DK" dirty="0" smtClean="0"/>
              <a:t>I substitutionsbehandling: 56% (hele populationen, inkl. Amager og NV: 67%)</a:t>
            </a:r>
            <a:endParaRPr lang="da-DK" dirty="0"/>
          </a:p>
        </p:txBody>
      </p:sp>
      <p:sp>
        <p:nvSpPr>
          <p:cNvPr id="4" name="Pladsholder til dato 3"/>
          <p:cNvSpPr>
            <a:spLocks noGrp="1"/>
          </p:cNvSpPr>
          <p:nvPr>
            <p:ph type="dt" sz="half" idx="10"/>
          </p:nvPr>
        </p:nvSpPr>
        <p:spPr/>
        <p:txBody>
          <a:bodyPr/>
          <a:lstStyle/>
          <a:p>
            <a:fld id="{1BB3EEE3-F4D3-4FC9-AFE2-17F70007DD78}" type="datetime1">
              <a:rPr lang="da-DK" smtClean="0"/>
              <a:t>14-09-2020</a:t>
            </a:fld>
            <a:r>
              <a:rPr lang="da-DK" smtClean="0"/>
              <a:t>09-09-2020</a:t>
            </a:r>
            <a:endParaRPr lang="da-DK"/>
          </a:p>
        </p:txBody>
      </p:sp>
    </p:spTree>
    <p:extLst>
      <p:ext uri="{BB962C8B-B14F-4D97-AF65-F5344CB8AC3E}">
        <p14:creationId xmlns:p14="http://schemas.microsoft.com/office/powerpoint/2010/main" val="2674309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200" dirty="0"/>
              <a:t>Hvorfor kommer man som stofbruger på </a:t>
            </a:r>
            <a:r>
              <a:rPr lang="da-DK" sz="3200" dirty="0" smtClean="0"/>
              <a:t>Vesterbro?</a:t>
            </a:r>
            <a:endParaRPr lang="da-DK" sz="3200" dirty="0"/>
          </a:p>
        </p:txBody>
      </p:sp>
      <p:sp>
        <p:nvSpPr>
          <p:cNvPr id="3" name="Pladsholder til indhold 2"/>
          <p:cNvSpPr>
            <a:spLocks noGrp="1"/>
          </p:cNvSpPr>
          <p:nvPr>
            <p:ph idx="1"/>
          </p:nvPr>
        </p:nvSpPr>
        <p:spPr/>
        <p:txBody>
          <a:bodyPr/>
          <a:lstStyle/>
          <a:p>
            <a:pPr marL="342900" indent="-342900">
              <a:buFont typeface="Wingdings" panose="05000000000000000000" pitchFamily="2" charset="2"/>
              <a:buChar char="q"/>
            </a:pPr>
            <a:endParaRPr lang="da-DK" dirty="0" smtClean="0"/>
          </a:p>
          <a:p>
            <a:pPr marL="342900" indent="-342900">
              <a:buFont typeface="Wingdings" panose="05000000000000000000" pitchFamily="2" charset="2"/>
              <a:buChar char="q"/>
            </a:pPr>
            <a:endParaRPr lang="da-DK" dirty="0" smtClean="0"/>
          </a:p>
          <a:p>
            <a:pPr marL="342900" indent="-342900">
              <a:buFont typeface="Wingdings" panose="05000000000000000000" pitchFamily="2" charset="2"/>
              <a:buChar char="q"/>
            </a:pPr>
            <a:r>
              <a:rPr lang="da-DK" dirty="0"/>
              <a:t>Fordi man bor der.</a:t>
            </a:r>
          </a:p>
          <a:p>
            <a:pPr marL="342900" indent="-342900">
              <a:buFont typeface="Wingdings" panose="05000000000000000000" pitchFamily="2" charset="2"/>
              <a:buChar char="q"/>
            </a:pPr>
            <a:endParaRPr lang="da-DK" dirty="0" smtClean="0"/>
          </a:p>
          <a:p>
            <a:pPr marL="342900" indent="-342900">
              <a:buFont typeface="Wingdings" panose="05000000000000000000" pitchFamily="2" charset="2"/>
              <a:buChar char="q"/>
            </a:pPr>
            <a:r>
              <a:rPr lang="da-DK" dirty="0" smtClean="0"/>
              <a:t>For </a:t>
            </a:r>
            <a:r>
              <a:rPr lang="da-DK" dirty="0"/>
              <a:t>at </a:t>
            </a:r>
            <a:r>
              <a:rPr lang="da-DK" dirty="0" smtClean="0"/>
              <a:t>købe, sælge og indtage stoffer. </a:t>
            </a:r>
          </a:p>
          <a:p>
            <a:pPr marL="342900" indent="-342900">
              <a:buFont typeface="Wingdings" panose="05000000000000000000" pitchFamily="2" charset="2"/>
              <a:buChar char="q"/>
            </a:pPr>
            <a:endParaRPr lang="da-DK" dirty="0"/>
          </a:p>
          <a:p>
            <a:pPr marL="342900" indent="-342900">
              <a:buFont typeface="Wingdings" panose="05000000000000000000" pitchFamily="2" charset="2"/>
              <a:buChar char="q"/>
            </a:pPr>
            <a:r>
              <a:rPr lang="da-DK" dirty="0"/>
              <a:t>For at have socialt samvær med andre og </a:t>
            </a:r>
            <a:r>
              <a:rPr lang="da-DK" dirty="0" smtClean="0"/>
              <a:t>få </a:t>
            </a:r>
            <a:r>
              <a:rPr lang="da-DK" dirty="0"/>
              <a:t>social </a:t>
            </a:r>
            <a:r>
              <a:rPr lang="da-DK" dirty="0" smtClean="0"/>
              <a:t>anerkendelse.</a:t>
            </a:r>
          </a:p>
          <a:p>
            <a:pPr marL="342900" indent="-342900">
              <a:buFont typeface="Wingdings" panose="05000000000000000000" pitchFamily="2" charset="2"/>
              <a:buChar char="q"/>
            </a:pPr>
            <a:endParaRPr lang="da-DK" dirty="0"/>
          </a:p>
          <a:p>
            <a:pPr marL="342900" indent="-342900">
              <a:buFont typeface="Wingdings" panose="05000000000000000000" pitchFamily="2" charset="2"/>
              <a:buChar char="q"/>
            </a:pPr>
            <a:r>
              <a:rPr lang="da-DK" dirty="0"/>
              <a:t>For at bruge de tilbud, der findes på </a:t>
            </a:r>
            <a:r>
              <a:rPr lang="da-DK" dirty="0" smtClean="0"/>
              <a:t>Vesterbro. </a:t>
            </a:r>
          </a:p>
          <a:p>
            <a:pPr marL="342900" indent="-342900">
              <a:buFont typeface="Wingdings" panose="05000000000000000000" pitchFamily="2" charset="2"/>
              <a:buChar char="q"/>
            </a:pPr>
            <a:endParaRPr lang="da-DK" dirty="0"/>
          </a:p>
        </p:txBody>
      </p:sp>
      <p:sp>
        <p:nvSpPr>
          <p:cNvPr id="4" name="Pladsholder til dato 3"/>
          <p:cNvSpPr>
            <a:spLocks noGrp="1"/>
          </p:cNvSpPr>
          <p:nvPr>
            <p:ph type="dt" sz="half" idx="10"/>
          </p:nvPr>
        </p:nvSpPr>
        <p:spPr/>
        <p:txBody>
          <a:bodyPr/>
          <a:lstStyle/>
          <a:p>
            <a:fld id="{2597BC9A-BCA4-49A2-82FA-63C1D29C309F}" type="datetime1">
              <a:rPr lang="da-DK" smtClean="0"/>
              <a:t>14-09-2020</a:t>
            </a:fld>
            <a:r>
              <a:rPr lang="da-DK"/>
              <a:t>12-11-2018</a:t>
            </a:r>
          </a:p>
        </p:txBody>
      </p:sp>
    </p:spTree>
    <p:extLst>
      <p:ext uri="{BB962C8B-B14F-4D97-AF65-F5344CB8AC3E}">
        <p14:creationId xmlns:p14="http://schemas.microsoft.com/office/powerpoint/2010/main" val="1676031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4" name="Pladsholder til dato 3"/>
          <p:cNvSpPr>
            <a:spLocks noGrp="1"/>
          </p:cNvSpPr>
          <p:nvPr>
            <p:ph type="dt" sz="half" idx="10"/>
          </p:nvPr>
        </p:nvSpPr>
        <p:spPr/>
        <p:txBody>
          <a:bodyPr/>
          <a:lstStyle/>
          <a:p>
            <a:fld id="{55AB0B56-BF63-4E6E-A93B-ADD552D520F6}" type="datetime1">
              <a:rPr lang="da-DK" smtClean="0"/>
              <a:t>14-09-2020</a:t>
            </a:fld>
            <a:r>
              <a:rPr lang="da-DK" smtClean="0"/>
              <a:t>09-09-2020</a:t>
            </a:r>
            <a:endParaRPr lang="da-DK"/>
          </a:p>
        </p:txBody>
      </p:sp>
      <p:graphicFrame>
        <p:nvGraphicFramePr>
          <p:cNvPr id="8" name="Pladsholder til indhold 7"/>
          <p:cNvGraphicFramePr>
            <a:graphicFrameLocks noGrp="1"/>
          </p:cNvGraphicFramePr>
          <p:nvPr>
            <p:ph idx="1"/>
            <p:extLst>
              <p:ext uri="{D42A27DB-BD31-4B8C-83A1-F6EECF244321}">
                <p14:modId xmlns:p14="http://schemas.microsoft.com/office/powerpoint/2010/main" val="2091341202"/>
              </p:ext>
            </p:extLst>
          </p:nvPr>
        </p:nvGraphicFramePr>
        <p:xfrm>
          <a:off x="985838" y="1373188"/>
          <a:ext cx="10220325" cy="452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7907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Socialt samvær og Anerkendelse</a:t>
            </a:r>
          </a:p>
        </p:txBody>
      </p:sp>
      <p:sp>
        <p:nvSpPr>
          <p:cNvPr id="3" name="Pladsholder til indhold 2"/>
          <p:cNvSpPr>
            <a:spLocks noGrp="1"/>
          </p:cNvSpPr>
          <p:nvPr>
            <p:ph idx="1"/>
          </p:nvPr>
        </p:nvSpPr>
        <p:spPr/>
        <p:txBody>
          <a:bodyPr/>
          <a:lstStyle/>
          <a:p>
            <a:pPr marL="342900" indent="-342900">
              <a:buFont typeface="Wingdings" panose="05000000000000000000" pitchFamily="2" charset="2"/>
              <a:buChar char="q"/>
            </a:pPr>
            <a:r>
              <a:rPr lang="da-DK" dirty="0"/>
              <a:t>Vesterbro er et sted, hvor man kan møde </a:t>
            </a:r>
            <a:r>
              <a:rPr lang="da-DK" dirty="0" smtClean="0"/>
              <a:t>venner, bekendte og mennesker, </a:t>
            </a:r>
            <a:r>
              <a:rPr lang="da-DK" dirty="0"/>
              <a:t>som har samme interesser og erfaringer som en selv. </a:t>
            </a:r>
            <a:endParaRPr lang="da-DK" dirty="0" smtClean="0"/>
          </a:p>
          <a:p>
            <a:pPr marL="342900" indent="-342900">
              <a:buFont typeface="Wingdings" panose="05000000000000000000" pitchFamily="2" charset="2"/>
              <a:buChar char="q"/>
            </a:pPr>
            <a:endParaRPr lang="da-DK" dirty="0"/>
          </a:p>
          <a:p>
            <a:pPr marL="342900" indent="-342900">
              <a:buFont typeface="Wingdings" panose="05000000000000000000" pitchFamily="2" charset="2"/>
              <a:buChar char="q"/>
            </a:pPr>
            <a:r>
              <a:rPr lang="da-DK" dirty="0"/>
              <a:t>Deltagerne i stofmiljøet på Vesterbro oplever ofte at </a:t>
            </a:r>
            <a:r>
              <a:rPr lang="da-DK" dirty="0" smtClean="0"/>
              <a:t>blive stigmatiseret uden </a:t>
            </a:r>
            <a:r>
              <a:rPr lang="da-DK" dirty="0"/>
              <a:t>for stofmiljøet. </a:t>
            </a:r>
            <a:endParaRPr lang="da-DK" dirty="0" smtClean="0"/>
          </a:p>
          <a:p>
            <a:pPr marL="342900" indent="-342900">
              <a:buFont typeface="Wingdings" panose="05000000000000000000" pitchFamily="2" charset="2"/>
              <a:buChar char="q"/>
            </a:pPr>
            <a:endParaRPr lang="da-DK" dirty="0"/>
          </a:p>
          <a:p>
            <a:pPr marL="342900" indent="-342900">
              <a:buFont typeface="Wingdings" panose="05000000000000000000" pitchFamily="2" charset="2"/>
              <a:buChar char="q"/>
            </a:pPr>
            <a:r>
              <a:rPr lang="da-DK" dirty="0"/>
              <a:t>Stofmiljøet er et sted, hvor </a:t>
            </a:r>
            <a:r>
              <a:rPr lang="da-DK" dirty="0" smtClean="0"/>
              <a:t>stofbrugere </a:t>
            </a:r>
            <a:r>
              <a:rPr lang="da-DK" dirty="0"/>
              <a:t>kan opnå anerkendelse </a:t>
            </a:r>
            <a:r>
              <a:rPr lang="da-DK" i="1" dirty="0"/>
              <a:t>som </a:t>
            </a:r>
            <a:r>
              <a:rPr lang="da-DK" i="1" dirty="0" smtClean="0"/>
              <a:t>stofbrugere</a:t>
            </a:r>
            <a:r>
              <a:rPr lang="da-DK" i="1" dirty="0"/>
              <a:t>. </a:t>
            </a:r>
            <a:r>
              <a:rPr lang="da-DK" dirty="0"/>
              <a:t>”Man kan være den man er</a:t>
            </a:r>
            <a:r>
              <a:rPr lang="da-DK" dirty="0" smtClean="0"/>
              <a:t>”. Man </a:t>
            </a:r>
            <a:r>
              <a:rPr lang="da-DK" dirty="0"/>
              <a:t>kan dele erfaringer med folk, ‘som ved hvordan det er</a:t>
            </a:r>
            <a:r>
              <a:rPr lang="da-DK" dirty="0" smtClean="0"/>
              <a:t>’.</a:t>
            </a:r>
          </a:p>
          <a:p>
            <a:pPr marL="342900" indent="-342900">
              <a:buFont typeface="Wingdings" panose="05000000000000000000" pitchFamily="2" charset="2"/>
              <a:buChar char="q"/>
            </a:pPr>
            <a:endParaRPr lang="da-DK" dirty="0"/>
          </a:p>
          <a:p>
            <a:pPr marL="342900" indent="-342900">
              <a:buFont typeface="Wingdings" panose="05000000000000000000" pitchFamily="2" charset="2"/>
              <a:buChar char="q"/>
            </a:pPr>
            <a:r>
              <a:rPr lang="da-DK" dirty="0"/>
              <a:t>Dermed kan man få dækket </a:t>
            </a:r>
            <a:r>
              <a:rPr lang="da-DK" dirty="0" smtClean="0"/>
              <a:t>sociale </a:t>
            </a:r>
            <a:r>
              <a:rPr lang="da-DK" dirty="0"/>
              <a:t>behov, </a:t>
            </a:r>
            <a:r>
              <a:rPr lang="da-DK" dirty="0" smtClean="0"/>
              <a:t>det </a:t>
            </a:r>
            <a:r>
              <a:rPr lang="da-DK" dirty="0"/>
              <a:t>kan være svært at få dækket andre </a:t>
            </a:r>
            <a:r>
              <a:rPr lang="da-DK" dirty="0" smtClean="0"/>
              <a:t>steder</a:t>
            </a:r>
            <a:r>
              <a:rPr lang="da-DK" dirty="0"/>
              <a:t> </a:t>
            </a:r>
            <a:r>
              <a:rPr lang="da-DK" dirty="0" smtClean="0"/>
              <a:t>– </a:t>
            </a:r>
            <a:r>
              <a:rPr lang="da-DK" b="1" dirty="0" smtClean="0"/>
              <a:t>ensomhed</a:t>
            </a:r>
            <a:r>
              <a:rPr lang="da-DK" dirty="0" smtClean="0"/>
              <a:t> er et stort problem for mange brugere, som forlader miljøet.</a:t>
            </a:r>
            <a:endParaRPr lang="da-DK" dirty="0"/>
          </a:p>
          <a:p>
            <a:endParaRPr lang="da-DK" dirty="0"/>
          </a:p>
        </p:txBody>
      </p:sp>
      <p:sp>
        <p:nvSpPr>
          <p:cNvPr id="4" name="Pladsholder til dato 3"/>
          <p:cNvSpPr>
            <a:spLocks noGrp="1"/>
          </p:cNvSpPr>
          <p:nvPr>
            <p:ph type="dt" sz="half" idx="10"/>
          </p:nvPr>
        </p:nvSpPr>
        <p:spPr/>
        <p:txBody>
          <a:bodyPr/>
          <a:lstStyle/>
          <a:p>
            <a:fld id="{081DD84E-0BB5-4BB4-8947-4E1225D5F0CD}" type="datetime1">
              <a:rPr lang="da-DK" smtClean="0"/>
              <a:t>14-09-2020</a:t>
            </a:fld>
            <a:r>
              <a:rPr lang="da-DK"/>
              <a:t>12-11-2018</a:t>
            </a:r>
          </a:p>
        </p:txBody>
      </p:sp>
    </p:spTree>
    <p:extLst>
      <p:ext uri="{BB962C8B-B14F-4D97-AF65-F5344CB8AC3E}">
        <p14:creationId xmlns:p14="http://schemas.microsoft.com/office/powerpoint/2010/main" val="4176016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dirty="0" smtClean="0"/>
              <a:t>Socialt samvær  </a:t>
            </a:r>
            <a:endParaRPr lang="da-DK" sz="3600" dirty="0"/>
          </a:p>
        </p:txBody>
      </p:sp>
      <p:sp>
        <p:nvSpPr>
          <p:cNvPr id="3" name="Pladsholder til indhold 2"/>
          <p:cNvSpPr>
            <a:spLocks noGrp="1"/>
          </p:cNvSpPr>
          <p:nvPr>
            <p:ph idx="1"/>
          </p:nvPr>
        </p:nvSpPr>
        <p:spPr/>
        <p:txBody>
          <a:bodyPr/>
          <a:lstStyle/>
          <a:p>
            <a:r>
              <a:rPr lang="da-DK" dirty="0"/>
              <a:t> </a:t>
            </a:r>
            <a:r>
              <a:rPr lang="da-DK" i="1" dirty="0" smtClean="0"/>
              <a:t>”</a:t>
            </a:r>
            <a:r>
              <a:rPr lang="da-DK" i="1" dirty="0"/>
              <a:t>Jeg kan godt lide at være her. Det kan jeg. Men det er også, fordi at det er ligesindede, man er med, ikke. Der er ikke folk, der ser skævt på en.’ </a:t>
            </a:r>
            <a:r>
              <a:rPr lang="da-DK" i="1" dirty="0" smtClean="0"/>
              <a:t> </a:t>
            </a:r>
            <a:endParaRPr lang="da-DK" dirty="0"/>
          </a:p>
          <a:p>
            <a:r>
              <a:rPr lang="da-DK" dirty="0"/>
              <a:t> </a:t>
            </a:r>
            <a:endParaRPr lang="da-DK" dirty="0" smtClean="0"/>
          </a:p>
          <a:p>
            <a:r>
              <a:rPr lang="da-DK" dirty="0" smtClean="0"/>
              <a:t>Finn oplever, at han ikke bliver stigmatiseret, og at han </a:t>
            </a:r>
            <a:r>
              <a:rPr lang="da-DK" dirty="0"/>
              <a:t>kan være sig selv, når han er sammen med andre i miljøet. </a:t>
            </a:r>
            <a:endParaRPr lang="da-DK" dirty="0" smtClean="0"/>
          </a:p>
          <a:p>
            <a:endParaRPr lang="da-DK" dirty="0"/>
          </a:p>
          <a:p>
            <a:r>
              <a:rPr lang="da-DK" dirty="0" smtClean="0"/>
              <a:t>Stofmiljøet tilbyder socialt samvær, der kan bryde ensomheden (og kedsomheden). Problemet (for nogle) er, at stofmiljøet også er et sted, hvor man får lyst til stoffer. </a:t>
            </a:r>
          </a:p>
          <a:p>
            <a:endParaRPr lang="da-DK" dirty="0"/>
          </a:p>
          <a:p>
            <a:r>
              <a:rPr lang="da-DK" i="1" dirty="0"/>
              <a:t> </a:t>
            </a:r>
            <a:r>
              <a:rPr lang="da-DK" i="1" dirty="0" smtClean="0"/>
              <a:t>”…så </a:t>
            </a:r>
            <a:r>
              <a:rPr lang="da-DK" i="1" dirty="0"/>
              <a:t>når jeg har været væk fra stofferne måske i en uges tid eller et eller andet, og jeg tager mig selv i at sidde og diskutere med mig selv, så skal jeg ind og snakke med </a:t>
            </a:r>
            <a:r>
              <a:rPr lang="da-DK" i="1" dirty="0" smtClean="0"/>
              <a:t>nogen? </a:t>
            </a:r>
            <a:r>
              <a:rPr lang="da-DK" i="1" dirty="0"/>
              <a:t>S</a:t>
            </a:r>
            <a:r>
              <a:rPr lang="da-DK" i="1" dirty="0" smtClean="0"/>
              <a:t>å </a:t>
            </a:r>
            <a:r>
              <a:rPr lang="da-DK" i="1" dirty="0"/>
              <a:t>bliver det herinde, og jeg ved hvad der </a:t>
            </a:r>
            <a:r>
              <a:rPr lang="da-DK" i="1" dirty="0" smtClean="0"/>
              <a:t>sker, når </a:t>
            </a:r>
            <a:r>
              <a:rPr lang="da-DK" i="1" dirty="0"/>
              <a:t>jeg kommer ind, så får jeg lyst til stoffer</a:t>
            </a:r>
            <a:r>
              <a:rPr lang="da-DK" i="1" dirty="0" smtClean="0"/>
              <a:t>,”</a:t>
            </a:r>
            <a:endParaRPr lang="da-DK" dirty="0"/>
          </a:p>
          <a:p>
            <a:endParaRPr lang="da-DK" dirty="0"/>
          </a:p>
        </p:txBody>
      </p:sp>
      <p:sp>
        <p:nvSpPr>
          <p:cNvPr id="4" name="Pladsholder til dato 3"/>
          <p:cNvSpPr>
            <a:spLocks noGrp="1"/>
          </p:cNvSpPr>
          <p:nvPr>
            <p:ph type="dt" sz="half" idx="10"/>
          </p:nvPr>
        </p:nvSpPr>
        <p:spPr/>
        <p:txBody>
          <a:bodyPr/>
          <a:lstStyle/>
          <a:p>
            <a:fld id="{F660C177-8FBA-4BE8-BA2F-4D4BC3EC4C63}" type="datetime1">
              <a:rPr lang="da-DK" smtClean="0"/>
              <a:t>14-09-2020</a:t>
            </a:fld>
            <a:r>
              <a:rPr lang="da-DK" smtClean="0"/>
              <a:t>09-09-2020</a:t>
            </a:r>
            <a:endParaRPr lang="da-DK"/>
          </a:p>
        </p:txBody>
      </p:sp>
    </p:spTree>
    <p:extLst>
      <p:ext uri="{BB962C8B-B14F-4D97-AF65-F5344CB8AC3E}">
        <p14:creationId xmlns:p14="http://schemas.microsoft.com/office/powerpoint/2010/main" val="2031326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Ambivalens i forhold til stofmiljøet</a:t>
            </a:r>
            <a:endParaRPr lang="da-DK" dirty="0"/>
          </a:p>
        </p:txBody>
      </p:sp>
      <p:sp>
        <p:nvSpPr>
          <p:cNvPr id="3" name="Pladsholder til indhold 2"/>
          <p:cNvSpPr>
            <a:spLocks noGrp="1"/>
          </p:cNvSpPr>
          <p:nvPr>
            <p:ph idx="1"/>
          </p:nvPr>
        </p:nvSpPr>
        <p:spPr/>
        <p:txBody>
          <a:bodyPr/>
          <a:lstStyle/>
          <a:p>
            <a:r>
              <a:rPr lang="da-DK" dirty="0"/>
              <a:t>At komme i miljøet, er for </a:t>
            </a:r>
            <a:r>
              <a:rPr lang="da-DK" dirty="0" smtClean="0"/>
              <a:t>mange af de stofbrugere, vi har talt med, forbundet med ambivalens</a:t>
            </a:r>
            <a:r>
              <a:rPr lang="da-DK" dirty="0"/>
              <a:t>: </a:t>
            </a:r>
            <a:r>
              <a:rPr lang="da-DK" dirty="0" smtClean="0"/>
              <a:t>Det sociale samvær og trangen til stoffer trækker – men det har omkostninger.</a:t>
            </a:r>
          </a:p>
          <a:p>
            <a:endParaRPr lang="da-DK" dirty="0"/>
          </a:p>
          <a:p>
            <a:r>
              <a:rPr lang="da-DK" i="1" dirty="0" smtClean="0"/>
              <a:t>”Jeg </a:t>
            </a:r>
            <a:r>
              <a:rPr lang="da-DK" i="1" dirty="0"/>
              <a:t>gider sgu ikke komme herinde hver dag, det koster alt for mange penge. Men, min afhængighed til andre mennesker </a:t>
            </a:r>
            <a:r>
              <a:rPr lang="da-DK" i="1" dirty="0" smtClean="0"/>
              <a:t>socialt, og </a:t>
            </a:r>
            <a:r>
              <a:rPr lang="da-DK" i="1" dirty="0"/>
              <a:t>selvfølgelig så også, jeg</a:t>
            </a:r>
            <a:r>
              <a:rPr lang="da-DK" i="1" dirty="0" smtClean="0"/>
              <a:t>… Hvis </a:t>
            </a:r>
            <a:r>
              <a:rPr lang="da-DK" i="1" dirty="0"/>
              <a:t>det er, at man kunne få noget imod kokain, nogen piller, ligesom man kan mod metadon, så skulle jeg have det, det er helt sikkert! Men det kan man ikke</a:t>
            </a:r>
            <a:r>
              <a:rPr lang="da-DK" i="1" dirty="0" smtClean="0"/>
              <a:t>.”</a:t>
            </a:r>
            <a:endParaRPr lang="da-DK" dirty="0"/>
          </a:p>
        </p:txBody>
      </p:sp>
      <p:sp>
        <p:nvSpPr>
          <p:cNvPr id="4" name="Pladsholder til dato 3"/>
          <p:cNvSpPr>
            <a:spLocks noGrp="1"/>
          </p:cNvSpPr>
          <p:nvPr>
            <p:ph type="dt" sz="half" idx="10"/>
          </p:nvPr>
        </p:nvSpPr>
        <p:spPr/>
        <p:txBody>
          <a:bodyPr/>
          <a:lstStyle/>
          <a:p>
            <a:fld id="{EE252A1F-EF81-4A76-A812-3433C92F8AFA}" type="datetime1">
              <a:rPr lang="da-DK" smtClean="0"/>
              <a:t>14-09-2020</a:t>
            </a:fld>
            <a:r>
              <a:rPr lang="da-DK" smtClean="0"/>
              <a:t>09-09-2020</a:t>
            </a:r>
            <a:endParaRPr lang="da-DK"/>
          </a:p>
        </p:txBody>
      </p:sp>
    </p:spTree>
    <p:extLst>
      <p:ext uri="{BB962C8B-B14F-4D97-AF65-F5344CB8AC3E}">
        <p14:creationId xmlns:p14="http://schemas.microsoft.com/office/powerpoint/2010/main" val="2774509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smtClean="0"/>
              <a:t>Ambivalens – mellem socialt samvær og </a:t>
            </a:r>
            <a:r>
              <a:rPr lang="da-DK" sz="2400" dirty="0" err="1" smtClean="0"/>
              <a:t>hustleri</a:t>
            </a:r>
            <a:endParaRPr lang="da-DK" sz="2400" dirty="0"/>
          </a:p>
        </p:txBody>
      </p:sp>
      <p:sp>
        <p:nvSpPr>
          <p:cNvPr id="3" name="Pladsholder til indhold 2"/>
          <p:cNvSpPr>
            <a:spLocks noGrp="1"/>
          </p:cNvSpPr>
          <p:nvPr>
            <p:ph idx="1"/>
          </p:nvPr>
        </p:nvSpPr>
        <p:spPr/>
        <p:txBody>
          <a:bodyPr/>
          <a:lstStyle/>
          <a:p>
            <a:r>
              <a:rPr lang="da-DK" dirty="0"/>
              <a:t> </a:t>
            </a:r>
            <a:r>
              <a:rPr lang="da-DK" dirty="0" smtClean="0"/>
              <a:t>Snyd, ‘</a:t>
            </a:r>
            <a:r>
              <a:rPr lang="da-DK" dirty="0" err="1" smtClean="0"/>
              <a:t>hustleri</a:t>
            </a:r>
            <a:r>
              <a:rPr lang="da-DK" dirty="0" smtClean="0"/>
              <a:t>’ og vold er også en del af hverdagen i stofmiljøet, og gør også at mange har det ambivalent med miljøet. </a:t>
            </a:r>
          </a:p>
          <a:p>
            <a:endParaRPr lang="da-DK" dirty="0" smtClean="0"/>
          </a:p>
          <a:p>
            <a:r>
              <a:rPr lang="da-DK" dirty="0" smtClean="0"/>
              <a:t>De sammen mennesker, man kan have hyggeligt socialt samvær med, kan være nogen, som vil snyde og ‘</a:t>
            </a:r>
            <a:r>
              <a:rPr lang="da-DK" dirty="0" err="1" smtClean="0"/>
              <a:t>hustle</a:t>
            </a:r>
            <a:r>
              <a:rPr lang="da-DK" dirty="0" smtClean="0"/>
              <a:t>’ en på grund af trangen til stoffer.</a:t>
            </a:r>
            <a:endParaRPr lang="da-DK" dirty="0"/>
          </a:p>
          <a:p>
            <a:endParaRPr lang="da-DK" dirty="0"/>
          </a:p>
          <a:p>
            <a:r>
              <a:rPr lang="da-DK" i="1" dirty="0" smtClean="0"/>
              <a:t>”Jeg </a:t>
            </a:r>
            <a:r>
              <a:rPr lang="da-DK" i="1" dirty="0"/>
              <a:t>har prøvet, hvor man møder dem om </a:t>
            </a:r>
            <a:r>
              <a:rPr lang="da-DK" i="1" dirty="0" smtClean="0"/>
              <a:t>morgen, </a:t>
            </a:r>
            <a:r>
              <a:rPr lang="da-DK" i="1" dirty="0"/>
              <a:t>og så snakker med dem helt stille og </a:t>
            </a:r>
            <a:r>
              <a:rPr lang="da-DK" i="1" dirty="0" smtClean="0"/>
              <a:t>roligt, </a:t>
            </a:r>
            <a:r>
              <a:rPr lang="da-DK" i="1" dirty="0"/>
              <a:t>og hvis du så er herinde hele dagen og om </a:t>
            </a:r>
            <a:r>
              <a:rPr lang="da-DK" i="1" dirty="0" smtClean="0"/>
              <a:t>aftenen, </a:t>
            </a:r>
            <a:r>
              <a:rPr lang="da-DK" i="1" dirty="0"/>
              <a:t>så kan du bare mærke, at de bliver mere og mere </a:t>
            </a:r>
            <a:r>
              <a:rPr lang="da-DK" i="1" dirty="0" smtClean="0"/>
              <a:t>vanvittige. Og </a:t>
            </a:r>
            <a:r>
              <a:rPr lang="da-DK" i="1" dirty="0"/>
              <a:t>når de ikke har flere penge, så er det så noget med, at så ruller de deres egne </a:t>
            </a:r>
            <a:r>
              <a:rPr lang="da-DK" i="1" dirty="0" smtClean="0"/>
              <a:t>venner, </a:t>
            </a:r>
            <a:r>
              <a:rPr lang="da-DK" i="1" dirty="0"/>
              <a:t>og dem de så har siddet og snakket med hele dagen, dem vil de stjæle fra og </a:t>
            </a:r>
            <a:r>
              <a:rPr lang="da-DK" i="1" dirty="0" smtClean="0"/>
              <a:t>rulle, </a:t>
            </a:r>
            <a:r>
              <a:rPr lang="da-DK" i="1" dirty="0"/>
              <a:t>og de bliver sure, hvis du ikke vil sælge noget til dem</a:t>
            </a:r>
            <a:r>
              <a:rPr lang="da-DK" i="1" dirty="0" smtClean="0"/>
              <a:t>.”</a:t>
            </a:r>
            <a:endParaRPr lang="da-DK" i="1" dirty="0" smtClean="0"/>
          </a:p>
          <a:p>
            <a:endParaRPr lang="da-DK" i="1" dirty="0"/>
          </a:p>
          <a:p>
            <a:r>
              <a:rPr lang="da-DK" dirty="0" err="1" smtClean="0"/>
              <a:t>Bourgois</a:t>
            </a:r>
            <a:r>
              <a:rPr lang="da-DK" dirty="0" smtClean="0"/>
              <a:t> taler om sociale relationer i stofmiljøet som </a:t>
            </a:r>
            <a:r>
              <a:rPr lang="da-DK" i="1" dirty="0" smtClean="0"/>
              <a:t>‘</a:t>
            </a:r>
            <a:r>
              <a:rPr lang="da-DK" i="1" dirty="0"/>
              <a:t>e</a:t>
            </a:r>
            <a:r>
              <a:rPr lang="da-DK" i="1" dirty="0" smtClean="0"/>
              <a:t>n linedans mellem solidaritet og forræderi’ </a:t>
            </a:r>
            <a:endParaRPr lang="da-DK" dirty="0"/>
          </a:p>
        </p:txBody>
      </p:sp>
      <p:sp>
        <p:nvSpPr>
          <p:cNvPr id="4" name="Pladsholder til dato 3"/>
          <p:cNvSpPr>
            <a:spLocks noGrp="1"/>
          </p:cNvSpPr>
          <p:nvPr>
            <p:ph type="dt" sz="half" idx="10"/>
          </p:nvPr>
        </p:nvSpPr>
        <p:spPr/>
        <p:txBody>
          <a:bodyPr/>
          <a:lstStyle/>
          <a:p>
            <a:fld id="{D4DF3574-3090-4141-AC95-C22BF96FC65C}" type="datetime1">
              <a:rPr lang="da-DK" smtClean="0"/>
              <a:t>14-09-2020</a:t>
            </a:fld>
            <a:r>
              <a:rPr lang="da-DK" smtClean="0"/>
              <a:t>09-09-2020</a:t>
            </a:r>
            <a:endParaRPr lang="da-DK"/>
          </a:p>
        </p:txBody>
      </p:sp>
    </p:spTree>
    <p:extLst>
      <p:ext uri="{BB962C8B-B14F-4D97-AF65-F5344CB8AC3E}">
        <p14:creationId xmlns:p14="http://schemas.microsoft.com/office/powerpoint/2010/main" val="42073897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MPLAFYSLIDEID" val="636240379814403676"/>
</p:tagLst>
</file>

<file path=ppt/tags/tag2.xml><?xml version="1.0" encoding="utf-8"?>
<p:tagLst xmlns:a="http://schemas.openxmlformats.org/drawingml/2006/main" xmlns:r="http://schemas.openxmlformats.org/officeDocument/2006/relationships" xmlns:p="http://schemas.openxmlformats.org/presentationml/2006/main">
  <p:tag name="TEMPLAFYSLIDEID" val="636240379815497340"/>
</p:tagLst>
</file>

<file path=ppt/theme/theme1.xml><?xml version="1.0" encoding="utf-8"?>
<a:theme xmlns:a="http://schemas.openxmlformats.org/drawingml/2006/main" name="BSS 16:9">
  <a:themeElements>
    <a:clrScheme name="AU_Blue">
      <a:dk1>
        <a:srgbClr val="000000"/>
      </a:dk1>
      <a:lt1>
        <a:srgbClr val="FFFFFF"/>
      </a:lt1>
      <a:dk2>
        <a:srgbClr val="002546"/>
      </a:dk2>
      <a:lt2>
        <a:srgbClr val="002546"/>
      </a:lt2>
      <a:accent1>
        <a:srgbClr val="0A1439"/>
      </a:accent1>
      <a:accent2>
        <a:srgbClr val="183D83"/>
      </a:accent2>
      <a:accent3>
        <a:srgbClr val="87D1F4"/>
      </a:accent3>
      <a:accent4>
        <a:srgbClr val="33525F"/>
      </a:accent4>
      <a:accent5>
        <a:srgbClr val="548195"/>
      </a:accent5>
      <a:accent6>
        <a:srgbClr val="C6C6C6"/>
      </a:accent6>
      <a:hlink>
        <a:srgbClr val="03428E"/>
      </a:hlink>
      <a:folHlink>
        <a:srgbClr val="03428E"/>
      </a:folHlink>
    </a:clrScheme>
    <a:fontScheme name="AU Passata">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778" cap="flat" cmpd="sng" algn="ctr">
          <a:solidFill>
            <a:schemeClr val="accent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95000"/>
          </a:lnSpc>
          <a:spcBef>
            <a:spcPct val="0"/>
          </a:spcBef>
          <a:spcAft>
            <a:spcPct val="0"/>
          </a:spcAft>
          <a:buClrTx/>
          <a:buSzTx/>
          <a:buFont typeface="AU Passata" pitchFamily="34" charset="0"/>
          <a:buNone/>
          <a:tabLst/>
          <a:defRPr kumimoji="0" sz="1600" b="0" i="0" u="none" strike="noStrike" cap="none" normalizeH="0" baseline="0" dirty="0" err="1">
            <a:ln>
              <a:noFill/>
            </a:ln>
            <a:solidFill>
              <a:schemeClr val="bg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a:ln>
              <a:noFill/>
            </a:ln>
            <a:solidFill>
              <a:schemeClr val="tx1"/>
            </a:solidFill>
            <a:effectLst/>
            <a:latin typeface="AU Passata" pitchFamily="34" charset="0"/>
          </a:defRPr>
        </a:defPPr>
      </a:lstStyle>
    </a:lnDef>
    <a:txDef>
      <a:spPr>
        <a:noFill/>
      </a:spPr>
      <a:bodyPr wrap="square" lIns="0" tIns="0" rIns="0" bIns="0" rtlCol="0">
        <a:spAutoFit/>
      </a:bodyPr>
      <a:lstStyle>
        <a:defPPr>
          <a:lnSpc>
            <a:spcPct val="95000"/>
          </a:lnSpc>
          <a:defRPr sz="1600" dirty="0">
            <a:latin typeface="+mn-lt"/>
          </a:defRPr>
        </a:defPPr>
      </a:lstStyle>
    </a:txDef>
  </a:objectDefaults>
  <a:extraClrSchemeLst/>
  <a:extLst>
    <a:ext uri="{05A4C25C-085E-4340-85A3-A5531E510DB2}">
      <thm15:themeFamily xmlns:thm15="http://schemas.microsoft.com/office/thememl/2012/main" name="AU PowerPoint Template 16-9.potx" id="{7A6F7BDC-B87C-43B1-A03F-8FC29EB8E4AA}" vid="{0342C178-0357-4DD1-B9D7-A15D067ACA9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1705</Words>
  <Application>Microsoft Office PowerPoint</Application>
  <PresentationFormat>Brugerdefineret</PresentationFormat>
  <Paragraphs>146</Paragraphs>
  <Slides>18</Slides>
  <Notes>18</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18</vt:i4>
      </vt:variant>
    </vt:vector>
  </HeadingPairs>
  <TitlesOfParts>
    <vt:vector size="26" baseType="lpstr">
      <vt:lpstr>Calibri</vt:lpstr>
      <vt:lpstr>Georgia</vt:lpstr>
      <vt:lpstr>Wingdings</vt:lpstr>
      <vt:lpstr>Arial</vt:lpstr>
      <vt:lpstr>Times New Roman</vt:lpstr>
      <vt:lpstr>AU Passata Light</vt:lpstr>
      <vt:lpstr>AU Passata</vt:lpstr>
      <vt:lpstr>BSS 16:9</vt:lpstr>
      <vt:lpstr>Stofmiljøet på Vesterbro</vt:lpstr>
      <vt:lpstr>Center for Rusmiddelforsknings Undersøgelser af stofmiljøet på Vesterbro</vt:lpstr>
      <vt:lpstr>spørgeskemaundersøgelse 2019 – Stofmiljøundersøgelsen (foreløbige resultater)</vt:lpstr>
      <vt:lpstr>Hvorfor kommer man som stofbruger på Vesterbro?</vt:lpstr>
      <vt:lpstr>PowerPoint-præsentation</vt:lpstr>
      <vt:lpstr>Socialt samvær og Anerkendelse</vt:lpstr>
      <vt:lpstr>Socialt samvær  </vt:lpstr>
      <vt:lpstr>Ambivalens i forhold til stofmiljøet</vt:lpstr>
      <vt:lpstr>Ambivalens – mellem socialt samvær og hustleri</vt:lpstr>
      <vt:lpstr>Utryghed og Vold</vt:lpstr>
      <vt:lpstr>PowerPoint-præsentation</vt:lpstr>
      <vt:lpstr>Stofindtagelsesrum bruges meget, men mange indtager fortsat stoffer på gaden også</vt:lpstr>
      <vt:lpstr>bruger en række forskellige høj- og lavtærskel tilbud</vt:lpstr>
      <vt:lpstr>Stofbrugerne har en lang række bekymringer</vt:lpstr>
      <vt:lpstr>Forhold til omgivelserne</vt:lpstr>
      <vt:lpstr>Bruger ikke stofindtagelsesrum, men prøver at vise hensyn</vt:lpstr>
      <vt:lpstr>Retten til byen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2020-09-14T08:34:30Z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luginDependencies_0">
    <vt:lpwstr>{"635926855539746206:636045261152541358":[{"dependencyType":"DataSource","dependencyId":":","dependencyVersion":null},{"dependencyType":"DataSource","dependencyId":":","dependencyVersion":null},{"dependencyType":"DataSource","dependencyId":":","dependency</vt:lpwstr>
  </property>
  <property fmtid="{D5CDD505-2E9C-101B-9397-08002B2CF9AE}" pid="3" name="PluginDependencies_1">
    <vt:lpwstr>Version":null},{"dependencyType":"DataSource","dependencyId":":","dependencyVersion":null},{"dependencyType":"DataSource","dependencyId":":","dependencyVersion":null},{"dependencyType":"DataSource","dependencyId":":","dependencyVersion":null},{"dependency</vt:lpwstr>
  </property>
  <property fmtid="{D5CDD505-2E9C-101B-9397-08002B2CF9AE}" pid="4" name="PluginDependencies_2">
    <vt:lpwstr>Type":"DataSource","dependencyId":":","dependencyVersion":null},{"dependencyType":"DataSource","dependencyId":":","dependencyVersion":null},{"dependencyType":"DataSource","dependencyId":":","dependencyVersion":null},{"dependencyType":"DataSource","depende</vt:lpwstr>
  </property>
  <property fmtid="{D5CDD505-2E9C-101B-9397-08002B2CF9AE}" pid="5" name="PluginDependencies_3">
    <vt:lpwstr>ncyId":":","dependencyVersion":null},{"dependencyType":"DataSource","dependencyId":":","dependencyVersion":null},{"dependencyType":"DataSource","dependencyId":":","dependencyVersion":null},{"dependencyType":"DataSource","dependencyId":":","dependencyVersi</vt:lpwstr>
  </property>
  <property fmtid="{D5CDD505-2E9C-101B-9397-08002B2CF9AE}" pid="6" name="PluginDependencies_4">
    <vt:lpwstr>on":null},{"dependencyType":"DataSource","dependencyId":":","dependencyVersion":null},{"dependencyType":"DataSource","dependencyId":":","dependencyVersion":null},{"dependencyType":"DataSource","dependencyId":":","dependencyVersion":null},{"dependencyType"</vt:lpwstr>
  </property>
  <property fmtid="{D5CDD505-2E9C-101B-9397-08002B2CF9AE}" pid="7" name="PluginDependencies_5">
    <vt:lpwstr>:"DataSource","dependencyId":":","dependencyVersion":null},{"dependencyType":"DataSource","dependencyId":":","dependencyVersion":null},{"dependencyType":"DataSource","dependencyId":":","dependencyVersion":null},{"dependencyType":"DataSource","dependencyId</vt:lpwstr>
  </property>
  <property fmtid="{D5CDD505-2E9C-101B-9397-08002B2CF9AE}" pid="8" name="PluginDependencies_6">
    <vt:lpwstr>":":","dependencyVersion":null},{"dependencyType":"DataSource","dependencyId":":","dependencyVersion":null},{"dependencyType":"DataSource","dependencyId":":","dependencyVersion":null},{"dependencyType":"DataSource","dependencyId":":","dependencyVersion":n</vt:lpwstr>
  </property>
  <property fmtid="{D5CDD505-2E9C-101B-9397-08002B2CF9AE}" pid="9" name="PluginDependencies_7">
    <vt:lpwstr>ull},{"dependencyType":"DataSource","dependencyId":":","dependencyVersion":null},{"dependencyType":"DataSource","dependencyId":":","dependencyVersion":null},{"dependencyType":"DataSource","dependencyId":":","dependencyVersion":null},{"dependencyType":"Dat</vt:lpwstr>
  </property>
  <property fmtid="{D5CDD505-2E9C-101B-9397-08002B2CF9AE}" pid="10" name="PluginDependencies_8">
    <vt:lpwstr>aSource","dependencyId":":","dependencyVersion":null},{"dependencyType":"DataSource","dependencyId":":","dependencyVersion":null},{"dependencyType":"DataSource","dependencyId":":","dependencyVersion":null},{"dependencyType":"DataSource","dependencyId":":"</vt:lpwstr>
  </property>
  <property fmtid="{D5CDD505-2E9C-101B-9397-08002B2CF9AE}" pid="11" name="PluginDependencies_9">
    <vt:lpwstr>,"dependencyVersion":null},{"dependencyType":"DataSource","dependencyId":":","dependencyVersion":null},{"dependencyType":"DataSource","dependencyId":":","dependencyVersion":null},{"dependencyType":"DataSource","dependencyId":":","dependencyVersion":null},</vt:lpwstr>
  </property>
  <property fmtid="{D5CDD505-2E9C-101B-9397-08002B2CF9AE}" pid="12" name="PluginDependencies_10">
    <vt:lpwstr>{"dependencyType":"DataSource","dependencyId":":","dependencyVersion":null},{"dependencyType":"DataSource","dependencyId":":","dependencyVersion":null},{"dependencyType":"DataSource","dependencyId":":","dependencyVersion":null},{"dependencyType":"DataSour</vt:lpwstr>
  </property>
  <property fmtid="{D5CDD505-2E9C-101B-9397-08002B2CF9AE}" pid="13" name="PluginDependencies_11">
    <vt:lpwstr>ce","dependencyId":":","dependencyVersion":null},{"dependencyType":"DataSource","dependencyId":":","dependencyVersion":null},{"dependencyType":"DataSource","dependencyId":":","dependencyVersion":null},{"dependencyType":"DataSource","dependencyId":":","dep</vt:lpwstr>
  </property>
  <property fmtid="{D5CDD505-2E9C-101B-9397-08002B2CF9AE}" pid="14" name="PluginDependencies_12">
    <vt:lpwstr>endencyVersion":null},{"dependencyType":"DataSource","dependencyId":":","dependencyVersion":null},{"dependencyType":"DataSource","dependencyId":":","dependencyVersion":null},{"dependencyType":"DataSource","dependencyId":":","dependencyVersion":null},{"dep</vt:lpwstr>
  </property>
  <property fmtid="{D5CDD505-2E9C-101B-9397-08002B2CF9AE}" pid="15" name="PluginDependencies_13">
    <vt:lpwstr>endencyType":"DataSource","dependencyId":":","dependencyVersion":null},{"dependencyType":"DataSource","dependencyId":":","dependencyVersion":null},{"dependencyType":"DataSource","dependencyId":":","dependencyVersion":null},{"dependencyType":"DataSource","</vt:lpwstr>
  </property>
  <property fmtid="{D5CDD505-2E9C-101B-9397-08002B2CF9AE}" pid="16" name="PluginDependencies_14">
    <vt:lpwstr>dependencyId":":","dependencyVersion":null},{"dependencyType":"DataSource","dependencyId":":","dependencyVersion":null},{"dependencyType":"DataSource","dependencyId":":","dependencyVersion":null},{"dependencyType":"DataSource","dependencyId":":","dependen</vt:lpwstr>
  </property>
  <property fmtid="{D5CDD505-2E9C-101B-9397-08002B2CF9AE}" pid="17" name="PluginDependencies_15">
    <vt:lpwstr>cyVersion":null},{"dependencyType":"DataSource","dependencyId":":","dependencyVersion":null},{"dependencyType":"DataSource","dependencyId":":","dependencyVersion":null},{"dependencyType":"DataSource","dependencyId":":","dependencyVersion":null},{"dependen</vt:lpwstr>
  </property>
  <property fmtid="{D5CDD505-2E9C-101B-9397-08002B2CF9AE}" pid="18" name="PluginDependencies_16">
    <vt:lpwstr>cyType":"DataSource","dependencyId":":","dependencyVersion":null},{"dependencyType":"DataSource","dependencyId":":","dependencyVersion":null},{"dependencyType":"DataSource","dependencyId":":","dependencyVersion":null},{"dependencyType":"DataSource","depen</vt:lpwstr>
  </property>
  <property fmtid="{D5CDD505-2E9C-101B-9397-08002B2CF9AE}" pid="19" name="PluginDependencies_17">
    <vt:lpwstr>dencyId":":","dependencyVersion":null},{"dependencyType":"DataSource","dependencyId":":","dependencyVersion":null},{"dependencyType":"DataSource","dependencyId":":","dependencyVersion":null},{"dependencyType":"DataSource","dependencyId":":","dependencyVer</vt:lpwstr>
  </property>
  <property fmtid="{D5CDD505-2E9C-101B-9397-08002B2CF9AE}" pid="20" name="PluginDependencies_18">
    <vt:lpwstr>sion":null},{"dependencyType":"DataSource","dependencyId":":","dependencyVersion":null},{"dependencyType":"DataSource","dependencyId":":","dependencyVersion":null},{"dependencyType":"DataSource","dependencyId":":","dependencyVersion":null},{"dependencyTyp</vt:lpwstr>
  </property>
  <property fmtid="{D5CDD505-2E9C-101B-9397-08002B2CF9AE}" pid="21" name="PluginDependencies_19">
    <vt:lpwstr>e":"DataSource","dependencyId":":","dependencyVersion":null},{"dependencyType":"DataSource","dependencyId":":","dependencyVersion":null},{"dependencyType":"DataSource","dependencyId":":","dependencyVersion":null},{"dependencyType":"DataSource","dependency</vt:lpwstr>
  </property>
  <property fmtid="{D5CDD505-2E9C-101B-9397-08002B2CF9AE}" pid="22" name="PluginDependencies_20">
    <vt:lpwstr>Id":":","dependencyVersion":null},{"dependencyType":"DataSource","dependencyId":":","dependencyVersion":null},{"dependencyType":"DataSource","dependencyId":":","dependencyVersion":null},{"dependencyType":"DataSource","dependencyId":":","dependencyVersion"</vt:lpwstr>
  </property>
  <property fmtid="{D5CDD505-2E9C-101B-9397-08002B2CF9AE}" pid="23" name="PluginDependencies_21">
    <vt:lpwstr>:null},{"dependencyType":"DataSource","dependencyId":":","dependencyVersion":null},{"dependencyType":"DataSource","dependencyId":":","dependencyVersion":null},{"dependencyType":"DataSource","dependencyId":":","dependencyVersion":null},{"dependencyType":"D</vt:lpwstr>
  </property>
  <property fmtid="{D5CDD505-2E9C-101B-9397-08002B2CF9AE}" pid="24" name="PluginDependencies_22">
    <vt:lpwstr>ataSource","dependencyId":":","dependencyVersion":null},{"dependencyType":"DataSource","dependencyId":":","dependencyVersion":null},{"dependencyType":"DataSource","dependencyId":":","dependencyVersion":null},{"dependencyType":"DataSource","dependencyId":"</vt:lpwstr>
  </property>
  <property fmtid="{D5CDD505-2E9C-101B-9397-08002B2CF9AE}" pid="25" name="PluginDependencies_23">
    <vt:lpwstr>:","dependencyVersion":null},{"dependencyType":"DataSource","dependencyId":":","dependencyVersion":null},{"dependencyType":"DataSource","dependencyId":":","dependencyVersion":null},{"dependencyType":"DataSource","dependencyId":":","dependencyVersion":null</vt:lpwstr>
  </property>
  <property fmtid="{D5CDD505-2E9C-101B-9397-08002B2CF9AE}" pid="26" name="PluginDependencies_24">
    <vt:lpwstr>},{"dependencyType":"DataSource","dependencyId":":","dependencyVersion":null},{"dependencyType":"DataSource","dependencyId":":","dependencyVersion":null},{"dependencyType":"DataSource","dependencyId":":","dependencyVersion":null},{"dependencyType":"DataSo</vt:lpwstr>
  </property>
  <property fmtid="{D5CDD505-2E9C-101B-9397-08002B2CF9AE}" pid="27" name="PluginDependencies_25">
    <vt:lpwstr>urce","dependencyId":":","dependencyVersion":null},{"dependencyType":"DataSource","dependencyId":":","dependencyVersion":null},{"dependencyType":"DataSource","dependencyId":":","dependencyVersion":null},{"dependencyType":"DataSource","dependencyId":":","d</vt:lpwstr>
  </property>
  <property fmtid="{D5CDD505-2E9C-101B-9397-08002B2CF9AE}" pid="28" name="PluginDependencies_26">
    <vt:lpwstr>ependencyVersion":null},{"dependencyType":"DataSource","dependencyId":":","dependencyVersion":null},{"dependencyType":"DataSource","dependencyId":":","dependencyVersion":null},{"dependencyType":"DataSource","dependencyId":":","dependencyVersion":null},{"d</vt:lpwstr>
  </property>
  <property fmtid="{D5CDD505-2E9C-101B-9397-08002B2CF9AE}" pid="29" name="PluginDependencies_27">
    <vt:lpwstr>ependencyType":"DataSource","dependencyId":":","dependencyVersion":null},{"dependencyType":"DataSource","dependencyId":":","dependencyVersion":null},{"dependencyType":"DataSource","dependencyId":":","dependencyVersion":null},{"dependencyType":"DataSource"</vt:lpwstr>
  </property>
  <property fmtid="{D5CDD505-2E9C-101B-9397-08002B2CF9AE}" pid="30" name="PluginDependencies_28">
    <vt:lpwstr>,"dependencyId":":","dependencyVersion":null},{"dependencyType":"DataSource","dependencyId":":","dependencyVersion":null},{"dependencyType":"DataSource","dependencyId":":","dependencyVersion":null},{"dependencyType":"DataSource","dependencyId":":","depend</vt:lpwstr>
  </property>
  <property fmtid="{D5CDD505-2E9C-101B-9397-08002B2CF9AE}" pid="31" name="PluginDependencies_29">
    <vt:lpwstr>encyVersion":null},{"dependencyType":"DataSource","dependencyId":":","dependencyVersion":null},{"dependencyType":"DataSource","dependencyId":":","dependencyVersion":null},{"dependencyType":"DataSource","dependencyId":":","dependencyVersion":null},{"depend</vt:lpwstr>
  </property>
  <property fmtid="{D5CDD505-2E9C-101B-9397-08002B2CF9AE}" pid="32" name="PluginDependencies_30">
    <vt:lpwstr>encyType":"DataSource","dependencyId":":","dependencyVersion":null},{"dependencyType":"DataSource","dependencyId":":","dependencyVersion":null},{"dependencyType":"DataSource","dependencyId":":","dependencyVersion":null},{"dependencyType":"DataSource","dep</vt:lpwstr>
  </property>
  <property fmtid="{D5CDD505-2E9C-101B-9397-08002B2CF9AE}" pid="33" name="PluginDependencies_31">
    <vt:lpwstr>endencyId":":","dependencyVersion":null},{"dependencyType":"DataSource","dependencyId":":","dependencyVersion":null},{"dependencyType":"DataSource","dependencyId":":","dependencyVersion":null},{"dependencyType":"DataSource","dependencyId":":","dependencyV</vt:lpwstr>
  </property>
  <property fmtid="{D5CDD505-2E9C-101B-9397-08002B2CF9AE}" pid="34" name="PluginDependencies_32">
    <vt:lpwstr>ersion":null},{"dependencyType":"DataSource","dependencyId":":","dependencyVersion":null},{"dependencyType":"DataSource","dependencyId":":","dependencyVersion":null},{"dependencyType":"DataSource","dependencyId":":","dependencyVersion":null},{"dependencyT</vt:lpwstr>
  </property>
  <property fmtid="{D5CDD505-2E9C-101B-9397-08002B2CF9AE}" pid="35" name="PluginDependencies_33">
    <vt:lpwstr>ype":"DataSource","dependencyId":":","dependencyVersion":null},{"dependencyType":"DataSource","dependencyId":":","dependencyVersion":null},{"dependencyType":"DataSource","dependencyId":":","dependencyVersion":null},{"dependencyType":"DataSource","dependen</vt:lpwstr>
  </property>
  <property fmtid="{D5CDD505-2E9C-101B-9397-08002B2CF9AE}" pid="36" name="PluginDependencies_34">
    <vt:lpwstr>cyId":":","dependencyVersion":null},{"dependencyType":"DataSource","dependencyId":":","dependencyVersion":null},{"dependencyType":"DataSource","dependencyId":":","dependencyVersion":null},{"dependencyType":"DataSource","dependencyId":":","dependencyVersio</vt:lpwstr>
  </property>
  <property fmtid="{D5CDD505-2E9C-101B-9397-08002B2CF9AE}" pid="37" name="PluginDependencies_35">
    <vt:lpwstr>n":null},{"dependencyType":"DataSource","dependencyId":":","dependencyVersion":null},{"dependencyType":"DataSource","dependencyId":":","dependencyVersion":null},{"dependencyType":"DataSource","dependencyId":":","dependencyVersion":null},{"dependencyType":</vt:lpwstr>
  </property>
  <property fmtid="{D5CDD505-2E9C-101B-9397-08002B2CF9AE}" pid="38" name="PluginDependencies_36">
    <vt:lpwstr>"DataSource","dependencyId":":","dependencyVersion":null},{"dependencyType":"DataSource","dependencyId":":","dependencyVersion":null},{"dependencyType":"DataSource","dependencyId":":","dependencyVersion":null},{"dependencyType":"DataSource","dependencyId"</vt:lpwstr>
  </property>
  <property fmtid="{D5CDD505-2E9C-101B-9397-08002B2CF9AE}" pid="39" name="PluginDependencies_37">
    <vt:lpwstr>:":","dependencyVersion":null},{"dependencyType":"DataSource","dependencyId":":","dependencyVersion":null},{"dependencyType":"DataSource","dependencyId":":","dependencyVersion":null},{"dependencyType":"DataSource","dependencyId":":","dependencyVersion":nu</vt:lpwstr>
  </property>
  <property fmtid="{D5CDD505-2E9C-101B-9397-08002B2CF9AE}" pid="40" name="PluginDependencies_38">
    <vt:lpwstr>ll},{"dependencyType":"DataSource","dependencyId":":","dependencyVersion":null},{"dependencyType":"DataSource","dependencyId":":","dependencyVersion":null},{"dependencyType":"DataSource","dependencyId":":","dependencyVersion":null},{"dependencyType":"Data</vt:lpwstr>
  </property>
  <property fmtid="{D5CDD505-2E9C-101B-9397-08002B2CF9AE}" pid="41" name="PluginDependencies_39">
    <vt:lpwstr>Source","dependencyId":":","dependencyVersion":null},{"dependencyType":"DataSource","dependencyId":":","dependencyVersion":null},{"dependencyType":"DataSource","dependencyId":":","dependencyVersion":null},{"dependencyType":"DataSource","dependencyId":":",</vt:lpwstr>
  </property>
  <property fmtid="{D5CDD505-2E9C-101B-9397-08002B2CF9AE}" pid="42" name="PluginDependencies_40">
    <vt:lpwstr>"dependencyVersion":null},{"dependencyType":"DataSource","dependencyId":":","dependencyVersion":null},{"dependencyType":"DataSource","dependencyId":":","dependencyVersion":null},{"dependencyType":"DataSource","dependencyId":":","dependencyVersion":null},{</vt:lpwstr>
  </property>
  <property fmtid="{D5CDD505-2E9C-101B-9397-08002B2CF9AE}" pid="43" name="PluginDependencies_41">
    <vt:lpwstr>"dependencyType":"DataSource","dependencyId":":","dependencyVersion":null},{"dependencyType":"DataSource","dependencyId":":","dependencyVersion":null},{"dependencyType":"DataSource","dependencyId":":","dependencyVersion":null},{"dependencyType":"DataSourc</vt:lpwstr>
  </property>
  <property fmtid="{D5CDD505-2E9C-101B-9397-08002B2CF9AE}" pid="44" name="PluginDependencies_42">
    <vt:lpwstr>e","dependencyId":":","dependencyVersion":null},{"dependencyType":"DataSource","dependencyId":":","dependencyVersion":null},{"dependencyType":"DataSource","dependencyId":":","dependencyVersion":null},{"dependencyType":"DataSource","dependencyId":":","depe</vt:lpwstr>
  </property>
  <property fmtid="{D5CDD505-2E9C-101B-9397-08002B2CF9AE}" pid="45" name="PluginDependencies_43">
    <vt:lpwstr>ndencyVersion":null},{"dependencyType":"DataSource","dependencyId":":","dependencyVersion":null},{"dependencyType":"DataSource","dependencyId":":","dependencyVersion":null},{"dependencyType":"DataSource","dependencyId":":","dependencyVersion":null},{"depe</vt:lpwstr>
  </property>
  <property fmtid="{D5CDD505-2E9C-101B-9397-08002B2CF9AE}" pid="46" name="PluginDependencies_44">
    <vt:lpwstr>ndencyType":"DataSource","dependencyId":":","dependencyVersion":null},{"dependencyType":"DataSource","dependencyId":":","dependencyVersion":null},{"dependencyType":"DataSource","dependencyId":":","dependencyVersion":null},{"dependencyType":"DataSource","d</vt:lpwstr>
  </property>
  <property fmtid="{D5CDD505-2E9C-101B-9397-08002B2CF9AE}" pid="47" name="PluginDependencies_45">
    <vt:lpwstr>ependencyId":":","dependencyVersion":null},{"dependencyType":"DataSource","dependencyId":":","dependencyVersion":null},{"dependencyType":"DataSource","dependencyId":":","dependencyVersion":null},{"dependencyType":"DataSource","dependencyId":":","dependenc</vt:lpwstr>
  </property>
  <property fmtid="{D5CDD505-2E9C-101B-9397-08002B2CF9AE}" pid="48" name="PluginDependencies_46">
    <vt:lpwstr>yVersion":null},{"dependencyType":"DataSource","dependencyId":":","dependencyVersion":null},{"dependencyType":"DataSource","dependencyId":":","dependencyVersion":null},{"dependencyType":"DataSource","dependencyId":":","dependencyVersion":null},{"dependenc</vt:lpwstr>
  </property>
  <property fmtid="{D5CDD505-2E9C-101B-9397-08002B2CF9AE}" pid="49" name="PluginDependencies_47">
    <vt:lpwstr>yType":"DataSource","dependencyId":":","dependencyVersion":null},{"dependencyType":"DataSource","dependencyId":":","dependencyVersion":null},{"dependencyType":"DataSource","dependencyId":":","dependencyVersion":null},{"dependencyType":"DataSource","depend</vt:lpwstr>
  </property>
  <property fmtid="{D5CDD505-2E9C-101B-9397-08002B2CF9AE}" pid="50" name="PluginDependencies_48">
    <vt:lpwstr>encyId":":","dependencyVersion":null},{"dependencyType":"DataSource","dependencyId":":","dependencyVersion":null},{"dependencyType":"DataSource","dependencyId":":","dependencyVersion":null},{"dependencyType":"DataSource","dependencyId":":","dependencyVers</vt:lpwstr>
  </property>
  <property fmtid="{D5CDD505-2E9C-101B-9397-08002B2CF9AE}" pid="51" name="PluginDependencies_49">
    <vt:lpwstr>ion":null},{"dependencyType":"DataSource","dependencyId":":","dependencyVersion":null},{"dependencyType":"DataSource","dependencyId":":","dependencyVersion":null},{"dependencyType":"DataSource","dependencyId":":","dependencyVersion":null},{"dependencyType</vt:lpwstr>
  </property>
  <property fmtid="{D5CDD505-2E9C-101B-9397-08002B2CF9AE}" pid="52" name="PluginDependencies_50">
    <vt:lpwstr>":"DataSource","dependencyId":":","dependencyVersion":null},{"dependencyType":"DataSource","dependencyId":":","dependencyVersion":null},{"dependencyType":"DataSource","dependencyId":":","dependencyVersion":null},{"dependencyType":"DataSource","dependencyI</vt:lpwstr>
  </property>
  <property fmtid="{D5CDD505-2E9C-101B-9397-08002B2CF9AE}" pid="53" name="PluginDependencies_51">
    <vt:lpwstr>d":":","dependencyVersion":null},{"dependencyType":"DataSource","dependencyId":":","dependencyVersion":null},{"dependencyType":"DataSource","dependencyId":":","dependencyVersion":null},{"dependencyType":"DataSource","dependencyId":":","dependencyVersion":</vt:lpwstr>
  </property>
  <property fmtid="{D5CDD505-2E9C-101B-9397-08002B2CF9AE}" pid="54" name="PluginDependencies_52">
    <vt:lpwstr>null},{"dependencyType":"DataSource","dependencyId":":","dependencyVersion":null},{"dependencyType":"DataSource","dependencyId":":","dependencyVersion":null},{"dependencyType":"DataSource","dependencyId":":","dependencyVersion":null},{"dependencyType":"Da</vt:lpwstr>
  </property>
  <property fmtid="{D5CDD505-2E9C-101B-9397-08002B2CF9AE}" pid="55" name="PluginDependencies_53">
    <vt:lpwstr>taSource","dependencyId":":","dependencyVersion":null}],"635926855539746206:636045261152541359":[],"635926855539746206:636045261152541360":[],"635926855539746206:636045261152541361":[],"635926855539746206:636045261152541362":[],"635690283596553901:6357565</vt:lpwstr>
  </property>
  <property fmtid="{D5CDD505-2E9C-101B-9397-08002B2CF9AE}" pid="56" name="PluginDependencies_54">
    <vt:lpwstr>74568773657":[]}</vt:lpwstr>
  </property>
  <property fmtid="{D5CDD505-2E9C-101B-9397-08002B2CF9AE}" pid="57" name="CustomerId">
    <vt:lpwstr>auoffice</vt:lpwstr>
  </property>
  <property fmtid="{D5CDD505-2E9C-101B-9397-08002B2CF9AE}" pid="58" name="TemplateId">
    <vt:lpwstr>636116758097597385</vt:lpwstr>
  </property>
  <property fmtid="{D5CDD505-2E9C-101B-9397-08002B2CF9AE}" pid="59" name="UserProfileId">
    <vt:lpwstr>636287400295992956</vt:lpwstr>
  </property>
  <property fmtid="{D5CDD505-2E9C-101B-9397-08002B2CF9AE}" pid="60" name="TemplafyTimeStamp">
    <vt:lpwstr>2017-03-02T07:52:54.0768626Z</vt:lpwstr>
  </property>
  <property fmtid="{D5CDD505-2E9C-101B-9397-08002B2CF9AE}" pid="61" name="OfficeID">
    <vt:lpwstr>1862</vt:lpwstr>
  </property>
  <property fmtid="{D5CDD505-2E9C-101B-9397-08002B2CF9AE}" pid="62" name="colorthemechange">
    <vt:lpwstr>True</vt:lpwstr>
  </property>
</Properties>
</file>